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9" r:id="rId2"/>
    <p:sldId id="256" r:id="rId3"/>
    <p:sldId id="288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2" r:id="rId15"/>
    <p:sldId id="287" r:id="rId16"/>
    <p:sldId id="286" r:id="rId17"/>
    <p:sldId id="269" r:id="rId18"/>
    <p:sldId id="285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  <a:srgbClr val="B2B2B2"/>
    <a:srgbClr val="C0C0C0"/>
    <a:srgbClr val="DDDDDD"/>
    <a:srgbClr val="0099CC"/>
    <a:srgbClr val="000000"/>
    <a:srgbClr val="FFFFFF"/>
    <a:srgbClr val="808080"/>
    <a:srgbClr val="5F5F5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05" autoAdjust="0"/>
    <p:restoredTop sz="94641" autoAdjust="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6D3FDE-879B-4018-978C-25CB1A6DE1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57185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1DF0FB-B61F-44A1-A8C6-4E1FA65BA194}" type="slidenum">
              <a:rPr lang="en-US"/>
              <a:pPr/>
              <a:t>6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Layouts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gray">
          <a:xfrm>
            <a:off x="0" y="2514600"/>
            <a:ext cx="9144000" cy="10668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gray">
          <a:xfrm>
            <a:off x="0" y="0"/>
            <a:ext cx="9144000" cy="2514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120" name="Picture 24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3188"/>
            <a:ext cx="4162425" cy="408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Rectangle 4"/>
          <p:cNvSpPr>
            <a:spLocks noChangeArrowheads="1"/>
          </p:cNvSpPr>
          <p:nvPr/>
        </p:nvSpPr>
        <p:spPr bwMode="gray">
          <a:xfrm>
            <a:off x="0" y="3200400"/>
            <a:ext cx="9144000" cy="3657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121" name="Picture 25" descr="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0"/>
            <a:ext cx="1981200" cy="194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662"/>
          <a:stretch>
            <a:fillRect/>
          </a:stretch>
        </p:blipFill>
        <p:spPr bwMode="auto">
          <a:xfrm>
            <a:off x="6781800" y="1538288"/>
            <a:ext cx="2057400" cy="189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10"/>
          <a:stretch>
            <a:fillRect/>
          </a:stretch>
        </p:blipFill>
        <p:spPr bwMode="auto">
          <a:xfrm>
            <a:off x="4419600" y="2439988"/>
            <a:ext cx="4495800" cy="380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229600" cy="1524000"/>
          </a:xfrm>
        </p:spPr>
        <p:txBody>
          <a:bodyPr/>
          <a:lstStyle>
            <a:lvl1pPr>
              <a:defRPr sz="55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590800"/>
            <a:ext cx="57150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pic>
        <p:nvPicPr>
          <p:cNvPr id="4122" name="Picture 26" descr="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138271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1295400" y="6553200"/>
            <a:ext cx="2133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657600" y="6553200"/>
            <a:ext cx="2895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781800" y="6553200"/>
            <a:ext cx="10668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D0FBE99-E513-428C-80C3-693F65EAB47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8001000" y="6415088"/>
            <a:ext cx="1047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L/O/G/O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6B5EB6-4091-4D85-B2D3-2AE96308C93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96250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02C6D8-CB1B-4F14-A7DE-E96D7538E4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3032342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F209D9C1-E5CC-4C3F-9679-9CE304EB43E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3973817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CD570D45-A8AE-4DE5-83B1-2F1FE06B16E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2365581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88C5EA39-F0C2-4940-BF37-8DB231418A0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4600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8FABB5-18B4-4A32-BF03-23EFF6C568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187098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79E7B5-7500-4BCE-8F15-E81BAA7F6A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487472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869A9A-763F-454A-88C1-B81E0E06BF2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2965986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445842-56DC-4146-9EB6-A668780309F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2777398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4909A6-AAE1-4A99-9923-F6062FBD74B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1045388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9B2542-537B-4353-B522-503C332EA0E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128729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9011BD-F390-4890-886F-1D21AA09635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50062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F3FF87-54BA-4B1C-A738-79CBDE5A71D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4109176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roup 20"/>
          <p:cNvGrpSpPr>
            <a:grpSpLocks/>
          </p:cNvGrpSpPr>
          <p:nvPr/>
        </p:nvGrpSpPr>
        <p:grpSpPr bwMode="auto">
          <a:xfrm>
            <a:off x="0" y="0"/>
            <a:ext cx="9144000" cy="1447800"/>
            <a:chOff x="0" y="0"/>
            <a:chExt cx="5760" cy="912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24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28627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2" name="Rectangle 8"/>
            <p:cNvSpPr>
              <a:spLocks noChangeArrowheads="1"/>
            </p:cNvSpPr>
            <p:nvPr userDrawn="1"/>
          </p:nvSpPr>
          <p:spPr bwMode="gray">
            <a:xfrm>
              <a:off x="1248" y="240"/>
              <a:ext cx="4512" cy="480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gray">
            <a:xfrm>
              <a:off x="0" y="720"/>
              <a:ext cx="5760" cy="1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50" name="Picture 26" descr="0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5250" y="77788"/>
            <a:ext cx="10668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33525"/>
            <a:ext cx="8229600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BB6500FB-7A6D-4F29-9D51-FA6523A494F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6731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10"/>
          <a:stretch>
            <a:fillRect/>
          </a:stretch>
        </p:blipFill>
        <p:spPr bwMode="auto">
          <a:xfrm>
            <a:off x="8001000" y="311150"/>
            <a:ext cx="9144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1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1143000"/>
            <a:ext cx="845820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ПРАВА РЕБЁНКА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 </a:t>
            </a:r>
            <a:r>
              <a:rPr lang="ru-RU" sz="5400" dirty="0" smtClean="0">
                <a:solidFill>
                  <a:srgbClr val="C00000"/>
                </a:solidFill>
              </a:rPr>
              <a:t> В своих правах мы все равны:</a:t>
            </a:r>
            <a:br>
              <a:rPr lang="ru-RU" sz="5400" dirty="0" smtClean="0">
                <a:solidFill>
                  <a:srgbClr val="C00000"/>
                </a:solidFill>
              </a:rPr>
            </a:br>
            <a:r>
              <a:rPr lang="ru-RU" sz="5400" dirty="0" smtClean="0">
                <a:solidFill>
                  <a:srgbClr val="C00000"/>
                </a:solidFill>
              </a:rPr>
              <a:t>И взрослые и дети.</a:t>
            </a:r>
            <a:br>
              <a:rPr lang="ru-RU" sz="5400" dirty="0" smtClean="0">
                <a:solidFill>
                  <a:srgbClr val="C00000"/>
                </a:solidFill>
              </a:rPr>
            </a:br>
            <a:r>
              <a:rPr lang="ru-RU" sz="5400" dirty="0" smtClean="0">
                <a:solidFill>
                  <a:srgbClr val="C00000"/>
                </a:solidFill>
              </a:rPr>
              <a:t>Все расы, веры, языки – </a:t>
            </a:r>
            <a:br>
              <a:rPr lang="ru-RU" sz="5400" dirty="0" smtClean="0">
                <a:solidFill>
                  <a:srgbClr val="C00000"/>
                </a:solidFill>
              </a:rPr>
            </a:br>
            <a:r>
              <a:rPr lang="ru-RU" sz="5400" dirty="0" smtClean="0">
                <a:solidFill>
                  <a:srgbClr val="C00000"/>
                </a:solidFill>
              </a:rPr>
              <a:t>Все люди на планете.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556792"/>
            <a:ext cx="849694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u="sng" dirty="0" smtClean="0">
                <a:solidFill>
                  <a:schemeClr val="accent1">
                    <a:lumMod val="75000"/>
                  </a:schemeClr>
                </a:solidFill>
              </a:rPr>
              <a:t>Самостоятельность дошкольника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Ребенок неожиданно становится самостоятельным, и многое может делать сам. Он 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владеет навыками гигиены (если видит пример взрослых членов семьи). 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Для привития гигиенических и бытовых навыков используйте тягу ребенка к 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самоутверждению и склонность к подражанию. Если взрослые сами постоянно выполняют требования гигиены, то и ребенок, в конце концов, почувствует необходимость вымыть руки перед едой: как же, он ведь совсем “большой”.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Дошкольник убирает свои игрушки и книги на место, 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многое понимает и с ним можно договориться. 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Поведение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дошкольников 4-6 лет отличается появлением 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рассудительности, “мудрости”, некоторой серьезности, 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не свойственной трехлеткам. С детьми уже можно 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советоваться, делая покупки, они с радостью готовы 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помогать вам в некоторых домашних делах и даже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могут иметь какие-то обязанности в доме, 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например, убрать в своей комнате, протереть 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стол после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обеда,расставить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посуду.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3573016"/>
            <a:ext cx="4644008" cy="36061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484784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u="sng" dirty="0" smtClean="0">
                <a:solidFill>
                  <a:schemeClr val="accent1">
                    <a:lumMod val="75000"/>
                  </a:schemeClr>
                </a:solidFill>
              </a:rPr>
              <a:t>Проблемы со сном. Страхи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 числе прочих проблем, родителей волнуют трудности с засыпанием. Интенсивное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развитие дошкольника и его психики создают яркий эмоциональный фон. Жизнь ребенка становится все более насыщенной событиями и переживаниями, поэтому очень важно заранее создать ритуал укладывания спать. Что это может быть? Просмотр доброго мультфильма, теплая ванная с пеной, разговор с мамой о событиях прошедшего дня, колыбельная… Все это должно проходить спокойно, можно начать говорить тише, можно включить успокаивающую музыку. </a:t>
            </a:r>
          </a:p>
          <a:p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Некоторые дети могут засыпать в темноте, а кто-то соглашается засыпать только 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при свете и требуется ночник, который можно выключить потом, когда малыш уснет. Отнеситесь к этим просьбам с пониманием, потому 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что в психике дошкольников эмоциональное тесно связанно 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 воображением восприятия увиденного, услышанного 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и прочитанного, и может преломляться в ночные страхи 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и тревоги. В дошкольном возрасте ночные страхи 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возникают достаточно часто, психологи относят их пик 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к возрасту 5-6 лет. А к 6 годам у детей возникает страх 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смерти, они осознают, что жизнь не бесконечна. 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Совершенно нормально, если развитие дошкольника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проходит этот этап.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4116273"/>
            <a:ext cx="4320480" cy="28140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484784"/>
            <a:ext cx="89289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buBlip>
                <a:blip r:embed="rId2"/>
              </a:buBlip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Разговаривайте со своим ребенком. Постоянно объясняйте ему свои действия и свои просьбы. Помните, </a:t>
            </a:r>
          </a:p>
          <a:p>
            <a:pPr>
              <a:spcBef>
                <a:spcPts val="0"/>
              </a:spcBef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что ребенок должен четко понимать, почему им или вами совершаются те или иные действия.</a:t>
            </a:r>
          </a:p>
          <a:p>
            <a:pPr marL="285750" indent="-285750">
              <a:spcBef>
                <a:spcPts val="0"/>
              </a:spcBef>
              <a:buBlip>
                <a:blip r:embed="rId2"/>
              </a:buBlip>
            </a:pP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Bef>
                <a:spcPts val="0"/>
              </a:spcBef>
              <a:buBlip>
                <a:blip r:embed="rId2"/>
              </a:buBlip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Общаясь с ребенком, руководствуйтесь не только своими желаниями и чувствами, а желаниями и </a:t>
            </a:r>
          </a:p>
          <a:p>
            <a:pPr>
              <a:spcBef>
                <a:spcPts val="0"/>
              </a:spcBef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чувствами ребенка. Помните, что он самостоятельная личность. Учитесь уважать его уже с детства.</a:t>
            </a:r>
          </a:p>
          <a:p>
            <a:pPr marL="285750" indent="-285750">
              <a:spcBef>
                <a:spcPts val="0"/>
              </a:spcBef>
              <a:buBlip>
                <a:blip r:embed="rId2"/>
              </a:buBlip>
            </a:pP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Bef>
                <a:spcPts val="0"/>
              </a:spcBef>
              <a:buBlip>
                <a:blip r:embed="rId2"/>
              </a:buBlip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Обязательно оценивайте сделанные руками ребенка вещи. Помните, что для него очень ценна ваша </a:t>
            </a:r>
          </a:p>
          <a:p>
            <a:pPr>
              <a:spcBef>
                <a:spcPts val="0"/>
              </a:spcBef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оценка, поскольку она повышает его самооценку.</a:t>
            </a:r>
          </a:p>
          <a:p>
            <a:pPr marL="285750" indent="-285750">
              <a:spcBef>
                <a:spcPts val="0"/>
              </a:spcBef>
              <a:buBlip>
                <a:blip r:embed="rId2"/>
              </a:buBlip>
            </a:pP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Bef>
                <a:spcPts val="0"/>
              </a:spcBef>
              <a:buBlip>
                <a:blip r:embed="rId2"/>
              </a:buBlip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Поощряйте попытки своего ребенка решать свои проблемы самостоятельно. Помните, что дети </a:t>
            </a:r>
          </a:p>
          <a:p>
            <a:pPr>
              <a:spcBef>
                <a:spcPts val="0"/>
              </a:spcBef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дошкольного возраста, как правило, уверены в своих силах. Не лишайте их этой уверенности.</a:t>
            </a:r>
          </a:p>
          <a:p>
            <a:pPr marL="285750" indent="-285750">
              <a:spcBef>
                <a:spcPts val="0"/>
              </a:spcBef>
              <a:buBlip>
                <a:blip r:embed="rId2"/>
              </a:buBlip>
            </a:pP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Bef>
                <a:spcPts val="0"/>
              </a:spcBef>
              <a:buBlip>
                <a:blip r:embed="rId2"/>
              </a:buBlip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Старайтесь предъявлять ребенку одинаковые требования от всех членов семьи. Помните, что ребенку </a:t>
            </a:r>
          </a:p>
          <a:p>
            <a:pPr>
              <a:spcBef>
                <a:spcPts val="0"/>
              </a:spcBef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трудно приноровиться к разному уровню оценок и требований.</a:t>
            </a:r>
          </a:p>
          <a:p>
            <a:pPr marL="285750" indent="-285750">
              <a:spcBef>
                <a:spcPts val="0"/>
              </a:spcBef>
              <a:buBlip>
                <a:blip r:embed="rId2"/>
              </a:buBlip>
            </a:pP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Bef>
                <a:spcPts val="0"/>
              </a:spcBef>
              <a:buBlip>
                <a:blip r:embed="rId2"/>
              </a:buBlip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В своих родительских действиях будьте последовательны. Помните, если вы пойдете на поводу его </a:t>
            </a:r>
          </a:p>
          <a:p>
            <a:pPr>
              <a:spcBef>
                <a:spcPts val="0"/>
              </a:spcBef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капризов, то дадите ему в руки инструмент руководства вами.</a:t>
            </a:r>
          </a:p>
          <a:p>
            <a:pPr marL="285750" indent="-285750">
              <a:spcBef>
                <a:spcPts val="0"/>
              </a:spcBef>
              <a:buBlip>
                <a:blip r:embed="rId2"/>
              </a:buBlip>
            </a:pP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Bef>
                <a:spcPts val="0"/>
              </a:spcBef>
              <a:buBlip>
                <a:blip r:embed="rId2"/>
              </a:buBlip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Расширяйте социальный опыт ребенка. Поощряйте его, когда он играет с другими детьми. Помните, </a:t>
            </a:r>
          </a:p>
          <a:p>
            <a:pPr>
              <a:spcBef>
                <a:spcPts val="0"/>
              </a:spcBef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что дошкольный возраст предполагает углубление общения ребенка за счет расширения его социальных связей.</a:t>
            </a:r>
          </a:p>
          <a:p>
            <a:pPr marL="285750" indent="-285750">
              <a:spcBef>
                <a:spcPts val="0"/>
              </a:spcBef>
              <a:buBlip>
                <a:blip r:embed="rId2"/>
              </a:buBlip>
            </a:pP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Bef>
                <a:spcPts val="0"/>
              </a:spcBef>
              <a:buBlip>
                <a:blip r:embed="rId2"/>
              </a:buBlip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Не огорчайтесь, если ваш ребенок капризничает. Помните, что период такого поведения редко длится </a:t>
            </a:r>
          </a:p>
          <a:p>
            <a:pPr>
              <a:spcBef>
                <a:spcPts val="0"/>
              </a:spcBef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старше трех лет. Конечно же, при условии вашей правильной реакции на его капризы.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864" y="332656"/>
            <a:ext cx="7580718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Полезные советы для родителей по воспитанию дошкольников :</a:t>
            </a:r>
            <a:endParaRPr lang="ru-RU" sz="2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Советы взрослым от имени </a:t>
            </a:r>
            <a:r>
              <a:rPr lang="ru-RU" sz="2400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ребенка ;</a:t>
            </a:r>
            <a:endParaRPr lang="ru-RU" sz="2400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9256" y="4437112"/>
            <a:ext cx="3744416" cy="25260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1484784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Не балуйте меня, вы меня этим портите. Я очень хорошо знаю, что не обязательно предоставлять мне все, что я прошу. Я просто испытываю вас.</a:t>
            </a:r>
          </a:p>
          <a:p>
            <a:r>
              <a:rPr lang="ru-RU" sz="1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Не бойтесь быть твердым со мной. Я предпочитаю именно такой подход. Это позволяет мне определить свое место.</a:t>
            </a:r>
          </a:p>
          <a:p>
            <a:r>
              <a:rPr lang="ru-RU" sz="1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Не полагайтесь на силу в отношениях со мной. Это приучит меня к тому, что считаться нужно только с силой. Я откликнусь с большой готовностью на ваши просьбы.</a:t>
            </a:r>
          </a:p>
          <a:p>
            <a:r>
              <a:rPr lang="ru-RU" sz="1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Не будьте непоследовательными. Это сбивает меня с толку и заставляет упорнее пытаться во всех случаях оставить последнее слово за собой.</a:t>
            </a:r>
          </a:p>
          <a:p>
            <a:r>
              <a:rPr lang="ru-RU" sz="1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Не давайте обещаний, которые вы не сможете выполнить; это поколеблет мою веру в вас.</a:t>
            </a:r>
          </a:p>
          <a:p>
            <a:r>
              <a:rPr lang="ru-RU" sz="1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Не поддавайтесь на мои провокации, когда я говорю или делаю что-то только затем, чтобы просто расстроить вас. А то я попытаюсь достичь еще больших «побед».</a:t>
            </a:r>
          </a:p>
          <a:p>
            <a:r>
              <a:rPr lang="ru-RU" sz="1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Не расстраивайтесь слишком сильно, когда я говорю: «Я вас ненавижу!» Это не буквально, я просто хочу, чтобы вы пожалели о том, что сделали мне.</a:t>
            </a:r>
          </a:p>
          <a:p>
            <a:r>
              <a:rPr lang="ru-RU" sz="1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Не заставляйте меня чувствовать себя младше, чем я есть на самом деле. 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отыграюсь на вас за это, став «плаксой» и «нытиком».</a:t>
            </a:r>
          </a:p>
          <a:p>
            <a:r>
              <a:rPr lang="ru-RU" sz="1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Не делайте для меня и за меня то, что я в состоянии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сделать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для себя сам. Я могу продолжать использовать вас в качестве 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прислуги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Поиграйте вместе со мной – это улучшит взаимоотношение!!!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Русские пословицы о родителях и детях.</a:t>
            </a:r>
            <a:endParaRPr lang="en-US" sz="2400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556792"/>
            <a:ext cx="856895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Дети - благодать божья.</a:t>
            </a:r>
          </a:p>
          <a:p>
            <a:pPr marL="285750" indent="-285750">
              <a:buBlip>
                <a:blip r:embed="rId2"/>
              </a:buBlip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Без них - горе, а с ними - вдвое.</a:t>
            </a:r>
          </a:p>
          <a:p>
            <a:pPr marL="285750" indent="-285750">
              <a:buBlip>
                <a:blip r:embed="rId2"/>
              </a:buBlip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Умел дитя родить, умей и научить.</a:t>
            </a:r>
          </a:p>
          <a:p>
            <a:pPr marL="285750" indent="-285750">
              <a:buBlip>
                <a:blip r:embed="rId2"/>
              </a:buBlip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Каковы дядьки, таковы и дитятки.</a:t>
            </a:r>
          </a:p>
          <a:p>
            <a:pPr marL="285750" indent="-285750">
              <a:buBlip>
                <a:blip r:embed="rId2"/>
              </a:buBlip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Ненаказанный сын - бесчестье отцу.</a:t>
            </a:r>
          </a:p>
          <a:p>
            <a:pPr marL="285750" indent="-285750">
              <a:buBlip>
                <a:blip r:embed="rId2"/>
              </a:buBlip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Не учили, когда поперек лавки ложился, а во всю вытянулся, так и не научишь.</a:t>
            </a:r>
          </a:p>
          <a:p>
            <a:pPr marL="285750" indent="-285750">
              <a:buBlip>
                <a:blip r:embed="rId2"/>
              </a:buBlip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Родительское слово на ветер не молвится.</a:t>
            </a:r>
          </a:p>
          <a:p>
            <a:pPr marL="285750" indent="-285750">
              <a:buBlip>
                <a:blip r:embed="rId2"/>
              </a:buBlip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Кто родителей почитает, тот вовеки не погибает.</a:t>
            </a:r>
          </a:p>
          <a:p>
            <a:pPr marL="285750" indent="-285750">
              <a:buBlip>
                <a:blip r:embed="rId2"/>
              </a:buBlip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Материнская молитва со дна моря достает.</a:t>
            </a:r>
          </a:p>
          <a:p>
            <a:pPr marL="285750" indent="-285750">
              <a:buBlip>
                <a:blip r:embed="rId2"/>
              </a:buBlip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Вся, семья вместе, так и дума на месте.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3942060"/>
            <a:ext cx="4153408" cy="2946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400" cap="all" dirty="0" smtClean="0">
                <a:ln w="0"/>
                <a:solidFill>
                  <a:srgbClr val="FF3300"/>
                </a:solidFill>
                <a:effectLst>
                  <a:reflection blurRad="12700" stA="50000" endPos="50000" dist="5000" dir="5400000" sy="-100000" rotWithShape="0"/>
                </a:effectLst>
              </a:rPr>
              <a:t>Тест </a:t>
            </a:r>
            <a:r>
              <a:rPr lang="ru-RU" sz="2400" cap="all" dirty="0">
                <a:ln w="0"/>
                <a:solidFill>
                  <a:srgbClr val="FF3300"/>
                </a:solidFill>
                <a:effectLst>
                  <a:reflection blurRad="12700" stA="50000" endPos="50000" dist="5000" dir="5400000" sy="-100000" rotWithShape="0"/>
                </a:effectLst>
              </a:rPr>
              <a:t>для </a:t>
            </a:r>
            <a:r>
              <a:rPr lang="ru-RU" sz="2400" cap="all" dirty="0" smtClean="0">
                <a:ln w="0"/>
                <a:solidFill>
                  <a:srgbClr val="FF3300"/>
                </a:solidFill>
                <a:effectLst>
                  <a:reflection blurRad="12700" stA="50000" endPos="50000" dist="5000" dir="5400000" sy="-100000" rotWithShape="0"/>
                </a:effectLst>
              </a:rPr>
              <a:t>родителей</a:t>
            </a:r>
            <a:r>
              <a:rPr lang="ru-RU" sz="2400" cap="all" dirty="0">
                <a:ln w="0"/>
                <a:solidFill>
                  <a:srgbClr val="FF330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400" cap="all" dirty="0">
                <a:ln w="0"/>
                <a:solidFill>
                  <a:srgbClr val="FF33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400" cap="all" dirty="0">
                <a:ln w="0"/>
                <a:solidFill>
                  <a:srgbClr val="FF3300"/>
                </a:solidFill>
                <a:effectLst>
                  <a:reflection blurRad="12700" stA="50000" endPos="50000" dist="5000" dir="5400000" sy="-100000" rotWithShape="0"/>
                </a:effectLst>
              </a:rPr>
              <a:t>«Мой стиль воспитания ребенка в семье» </a:t>
            </a:r>
            <a:r>
              <a:rPr lang="ru-RU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55679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4585996"/>
            <a:ext cx="3563888" cy="23042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3385" y="1412776"/>
            <a:ext cx="8712968" cy="569386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Из трех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ответов по каждому вопросу выберите тот, который более соответствует вашему привычному родительскому поведению.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b="1" i="1" u="sng" dirty="0">
                <a:latin typeface="Times New Roman" pitchFamily="18" charset="0"/>
                <a:cs typeface="Times New Roman" pitchFamily="18" charset="0"/>
              </a:rPr>
              <a:t>. Ребенок капризничает за столом, отказывается есть то, что всегда ел. Вы: </a:t>
            </a:r>
          </a:p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А) дадите ребенку другое блюдо;</a:t>
            </a:r>
          </a:p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Б) разрешите выйти из-за стола;</a:t>
            </a:r>
          </a:p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В) не выпустите из-за стола до тех пор, пока все не съест.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i="1" u="sng" dirty="0">
                <a:latin typeface="Times New Roman" pitchFamily="18" charset="0"/>
                <a:cs typeface="Times New Roman" pitchFamily="18" charset="0"/>
              </a:rPr>
              <a:t>. Ваш ребенок, вернувшись с прогулки, расплакался, обнаружив, что потерял во дворе свою любимую игрушку. Вы:</a:t>
            </a:r>
          </a:p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А) идете во двор и ищете игрушку ребенка;</a:t>
            </a:r>
          </a:p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Б) погрустите вместе с ребенком о его утрате;</a:t>
            </a:r>
          </a:p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В) успокоите ребенка словами: «не стоит расстраиваться из-за пустяков».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b="1" i="1" u="sng" dirty="0">
                <a:latin typeface="Times New Roman" pitchFamily="18" charset="0"/>
                <a:cs typeface="Times New Roman" pitchFamily="18" charset="0"/>
              </a:rPr>
              <a:t>. Ваш ребенок смотрит телевизор вместо того, чтобы выполнять полученное им в детском саду задание. Вы:</a:t>
            </a:r>
          </a:p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А) без слов выключите телевизор;</a:t>
            </a:r>
          </a:p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Б) спросите, что необходимо ребенку, чтобы начать делать задание;</a:t>
            </a:r>
          </a:p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В) пристыдите ребенка за несобранность.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b="1" i="1" u="sng" dirty="0">
                <a:latin typeface="Times New Roman" pitchFamily="18" charset="0"/>
                <a:cs typeface="Times New Roman" pitchFamily="18" charset="0"/>
              </a:rPr>
              <a:t>. Ваш ребенок оставил все игрушки на полу, не пожелав их убрать. Вы:</a:t>
            </a:r>
          </a:p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А) уберете часть игрушек в недоступное для ребенка место: </a:t>
            </a: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пусть поскучает без них»;</a:t>
            </a:r>
          </a:p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Б) предложите свою помощь в уборке или ободрите ребенка словами, </a:t>
            </a: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типа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: «я вижу, что тебе скучно делать это одному…», «я не сомневаюсь, </a:t>
            </a: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твои игрушки слушаются тебя…»;</a:t>
            </a:r>
          </a:p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В) накажите ребенка лишением игрушек.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906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628800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ru-RU" sz="1400" b="1" i="1" u="sng" dirty="0">
                <a:latin typeface="Times New Roman" pitchFamily="18" charset="0"/>
                <a:cs typeface="Times New Roman" pitchFamily="18" charset="0"/>
              </a:rPr>
              <a:t>. Вы пришли за ребенком в детский сад, ожидая, что он быстро оденется и Вы успеете зайти на почту, в аптеку. Но он под разными предлогами отвлекается от сборов домой, «тянет» время. Вы:</a:t>
            </a:r>
          </a:p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А) отчитываете ребенка, показывая свое недовольство его поведением;</a:t>
            </a:r>
          </a:p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Б) говорите ребенку, что, когда он так себя ведет, вы чувствуете раздражение и досаду, воспринимая это равнодушие с его стороны к вашим заботам, сообщаете ему, чего вы ждете сейчас от него;</a:t>
            </a:r>
          </a:p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В) пытаетесь сами побыстрей одеть ребенка, отвлекая как-то от шалостей, не забывая при этом постыдить.</a:t>
            </a:r>
          </a:p>
          <a:p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Подсчитайте, каких ответов больше – А, Б, В. </a:t>
            </a:r>
          </a:p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Под каждой буквой прочтите резюме.</a:t>
            </a:r>
          </a:p>
          <a:p>
            <a:r>
              <a:rPr lang="ru-RU" sz="1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«А»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- тип авторитарного стиля воспитания, мало доверия ребенку </a:t>
            </a: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учета его потребностей.</a:t>
            </a:r>
          </a:p>
          <a:p>
            <a:r>
              <a:rPr lang="ru-RU" sz="1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«Б»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- стиль воспитания, при котором признается право на личный </a:t>
            </a: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опыт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и ошибки, акцент – научить его отвечать за себя и свои поступки.</a:t>
            </a:r>
          </a:p>
          <a:p>
            <a:r>
              <a:rPr lang="ru-RU" sz="1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«В»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- стиль воспитания без особых попыток понять ребенка, основные </a:t>
            </a: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– порицание и наказание.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3933056"/>
            <a:ext cx="4067944" cy="274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067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8398" y="1518455"/>
            <a:ext cx="516350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«Дети — это взгляды глазок боязливых,</a:t>
            </a:r>
          </a:p>
          <a:p>
            <a:r>
              <a:rPr lang="ru-RU" sz="1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Ножек шаловливых по паркету стук,</a:t>
            </a:r>
          </a:p>
          <a:p>
            <a:r>
              <a:rPr lang="ru-RU" sz="1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Дети — это солнце в пасмурных мотивах,</a:t>
            </a:r>
          </a:p>
          <a:p>
            <a:r>
              <a:rPr lang="ru-RU" sz="1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Целый мир гипотез радостных наук.</a:t>
            </a:r>
          </a:p>
          <a:p>
            <a:r>
              <a:rPr lang="ru-RU" sz="1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Вечный беспорядок в золоте колечек,</a:t>
            </a:r>
          </a:p>
          <a:p>
            <a:r>
              <a:rPr lang="ru-RU" sz="1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Ласковых словечек шепот в полусне,</a:t>
            </a:r>
          </a:p>
          <a:p>
            <a:r>
              <a:rPr lang="ru-RU" sz="1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Мирные картинки птичек и овечек,</a:t>
            </a:r>
          </a:p>
          <a:p>
            <a:r>
              <a:rPr lang="ru-RU" sz="1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Что в уютной детской дремлют на стене.</a:t>
            </a:r>
          </a:p>
          <a:p>
            <a:r>
              <a:rPr lang="ru-RU" sz="1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Дети — это вечер, вечер на диване,</a:t>
            </a:r>
          </a:p>
          <a:p>
            <a:r>
              <a:rPr lang="ru-RU" sz="1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Сквозь окно, в тумане, блестки фонарей,</a:t>
            </a:r>
          </a:p>
          <a:p>
            <a:r>
              <a:rPr lang="ru-RU" sz="1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Мерный голос сказки о царе </a:t>
            </a:r>
            <a:r>
              <a:rPr lang="ru-RU" sz="16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Салтане</a:t>
            </a:r>
            <a:r>
              <a:rPr lang="ru-RU" sz="1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О русалках-сестрах сказочных морей.</a:t>
            </a:r>
          </a:p>
          <a:p>
            <a:r>
              <a:rPr lang="ru-RU" sz="1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Дети — это отдых, миг покоя краткий,</a:t>
            </a:r>
          </a:p>
          <a:p>
            <a:r>
              <a:rPr lang="ru-RU" sz="1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Богу у кроватки трепетный обет,</a:t>
            </a:r>
          </a:p>
          <a:p>
            <a:r>
              <a:rPr lang="ru-RU" sz="1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Дети — это мира нежные загадки,</a:t>
            </a:r>
          </a:p>
          <a:p>
            <a:r>
              <a:rPr lang="ru-RU" sz="1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И в самих загадках кроется ответ!»</a:t>
            </a:r>
            <a:endParaRPr lang="ru-RU" sz="1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0477" y="89705"/>
            <a:ext cx="2143125" cy="139653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99003">
            <a:off x="7074652" y="3433127"/>
            <a:ext cx="1076325" cy="14287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5143" y="5483541"/>
            <a:ext cx="1911605" cy="12887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57486"/>
            <a:ext cx="1143000" cy="14287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73616">
            <a:off x="6006126" y="334707"/>
            <a:ext cx="1638300" cy="14287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071407">
            <a:off x="576070" y="3343461"/>
            <a:ext cx="1428750" cy="14287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8398" y="5483541"/>
            <a:ext cx="1912175" cy="131571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17100">
            <a:off x="176736" y="4972202"/>
            <a:ext cx="2152650" cy="142875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092297">
            <a:off x="1286487" y="714829"/>
            <a:ext cx="1386828" cy="10944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19592">
            <a:off x="183389" y="1826251"/>
            <a:ext cx="1981200" cy="1428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079137">
            <a:off x="6684863" y="1827709"/>
            <a:ext cx="2143125" cy="1428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627079">
            <a:off x="6500813" y="4972202"/>
            <a:ext cx="1438275" cy="14287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052736"/>
            <a:ext cx="8435280" cy="1080120"/>
          </a:xfrm>
        </p:spPr>
        <p:txBody>
          <a:bodyPr>
            <a:scene3d>
              <a:camera prst="isometricOffAxis1Righ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внимание!!!</a:t>
            </a:r>
            <a:endParaRPr lang="en-US" sz="4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79512" y="285728"/>
            <a:ext cx="8535892" cy="1285884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«это должен знать каждый родитель!»</a:t>
            </a:r>
            <a:endParaRPr lang="ru-RU" sz="36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2500306"/>
            <a:ext cx="4286280" cy="1938992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«Ребенок – это не сосуд, который нужно заполнить, а огонь, который нужно зажечь»</a:t>
            </a:r>
          </a:p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(восточная мудрость)</a:t>
            </a:r>
            <a:endParaRPr lang="ru-RU" sz="2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43042" y="1714488"/>
            <a:ext cx="6357982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«По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извилистой дорожке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Шли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 миру чьи-то ножки.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Вдаль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смотря широкими глазами,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Шел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малыш знакомиться с правами.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Рядом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мама крепко за руку держала,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путь-дорогу умницу свою сопровождала.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Знать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должны и взрослые, и дети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правах, что защищают их на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свете!!!»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1704" y="3817033"/>
            <a:ext cx="2578606" cy="33105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960136"/>
            <a:ext cx="243459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933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428604"/>
            <a:ext cx="7632848" cy="7461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i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Основные положения Конвенции о правах ребёнка</a:t>
            </a:r>
            <a:endParaRPr lang="en-US" sz="2400" i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Adobe Garamond Pro" pitchFamily="18" charset="0"/>
            </a:endParaRP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black">
          <a:xfrm>
            <a:off x="2286000" y="2787650"/>
            <a:ext cx="460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sz="2400" b="1">
                <a:solidFill>
                  <a:srgbClr val="FFFFFF"/>
                </a:solidFill>
                <a:cs typeface="Arial" charset="0"/>
              </a:rPr>
              <a:t>Click to add title in here    </a:t>
            </a: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black">
          <a:xfrm>
            <a:off x="2297113" y="3644900"/>
            <a:ext cx="460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Click to add title in here    </a:t>
            </a: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black">
          <a:xfrm>
            <a:off x="2297113" y="4503738"/>
            <a:ext cx="460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Click to add title in here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556792"/>
            <a:ext cx="86409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Ребенок имеет право на жизнь и здоровое развитие.</a:t>
            </a:r>
          </a:p>
          <a:p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Ребенок имеет право на сохранение своей индивидуальности, включая гражданство, имя и семейные связи.</a:t>
            </a:r>
          </a:p>
          <a:p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Ребенок имеет право на свободу личности, свободу мысли, совести и  религии. </a:t>
            </a:r>
          </a:p>
          <a:p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Ребенок имеет право на защиту от всех форм физического или психологического насилия, эксплуатации, оскорбления, небрежного или грубого обращения как со стороны родителей, так и законных опекунов или любого другого лица, 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заботящегося о ребенке.</a:t>
            </a:r>
          </a:p>
          <a:p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Ребенок, лишенный своего семейного окружения, имеет 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право на особую защиту и помощь, предоставляемые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государством.</a:t>
            </a:r>
          </a:p>
          <a:p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Ребенок имеет право на уровень жизни, необходимый </a:t>
            </a:r>
            <a:endParaRPr lang="ru-RU" sz="16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его физического, умственного, духовного, </a:t>
            </a: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нравственного</a:t>
            </a:r>
          </a:p>
          <a:p>
            <a:pPr lvl="0"/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социального развития. </a:t>
            </a:r>
          </a:p>
          <a:p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3873500"/>
            <a:ext cx="3923928" cy="28185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2614" y="1556792"/>
            <a:ext cx="8647857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Ребенок имеет право на здравоохранение и социальное обеспечение, включая социальное страхование.</a:t>
            </a:r>
          </a:p>
          <a:p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Ребенок имеет право на образование, которое должно быть направлено на развитие личности, талантов и умственных и физических способностей ребенка в их самом полном объеме.</a:t>
            </a:r>
          </a:p>
          <a:p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Ребенок имеет право пользоваться родным языком, исповедовать религию своих родителей, даже если он принадлежит к этнической, религиозной или языковой группе, которая в данном государстве составляет меньшинство.</a:t>
            </a:r>
          </a:p>
          <a:p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Ребенок имеет право на отдых и досуг, право участвовать в играх и развлекательных мероприятиях, соответствующих его возрасту, свободно участвовать 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 культурной жизни и заниматься искусством.</a:t>
            </a:r>
          </a:p>
          <a:p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Ребенок имеет право на защиту от экономической 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эксплуатации и от выполнения любой работы, которая 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может представлять опасность для его здоровья, либо 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наносить ущерб физическому, умственному, духовному, 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моральному и социальному развитию.</a:t>
            </a: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4367074"/>
            <a:ext cx="3924942" cy="2526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556792"/>
            <a:ext cx="87849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Ребенок имеет право на защиту от всех форм сексуальной эксплуатации и сексуального совращения.</a:t>
            </a:r>
          </a:p>
          <a:p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Государства-участники обеспечивают, чтобы ни один ребенок не был подвергнут пыткам или другим жестоким, бесчеловечным или унижающим достоинство видам обращения или наказания; ни один ребенок не был лишен свободы незаконным или произвольным образом; </a:t>
            </a:r>
          </a:p>
          <a:p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14.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Государства обязуются принимать меры для борьбы с незаконным перемещением и невозвращением детей из-за границы.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15.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Государства обязуются уважать и соблюдать </a:t>
            </a: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ормы международного гуманитарного права в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отношении детей, попавших в зону вооруженного 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конфликта. 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3326507"/>
            <a:ext cx="4392488" cy="335279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400" i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Р</a:t>
            </a:r>
            <a:r>
              <a:rPr lang="ru-RU" sz="2400" i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азвитие дошкольника</a:t>
            </a:r>
            <a:endParaRPr lang="ru-RU" sz="2400" i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24744"/>
            <a:ext cx="8712968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«Как редко ребенок бывает таким, как нам хочется…»  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Януш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Корчак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3" y="1494076"/>
            <a:ext cx="806489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u="sng" dirty="0" smtClean="0">
                <a:solidFill>
                  <a:schemeClr val="accent1">
                    <a:lumMod val="75000"/>
                  </a:schemeClr>
                </a:solidFill>
              </a:rPr>
              <a:t>Возрастные особенности дошкольников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 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Особенности дошкольников в возрасте четырех-шести лет - это настоящий 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подарок всем тем, кто благополучно пережил кризис 3 лет. В этом возрасте дети становятся более спокойными, с ними намного проще договариваться, они покладисты и идут на уступки. Именно в это время развитие идет в направлении формирования привязанности к близким, дети-дошкольники трепетно и романтично любят родителей и очень дорожат их любовью.</a:t>
            </a:r>
          </a:p>
          <a:p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Не злоупотребляйте этим бесконечным доверием. 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Довольно часто мы говорим: “Такого мальчика я не люблю”,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“Я тебя буду любить, если ты…” 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sz="1600" b="1" i="1" u="sng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2670" y="2996952"/>
            <a:ext cx="4752528" cy="3750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412776"/>
            <a:ext cx="885698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u="sng" dirty="0" smtClean="0">
                <a:solidFill>
                  <a:schemeClr val="accent1">
                    <a:lumMod val="75000"/>
                  </a:schemeClr>
                </a:solidFill>
              </a:rPr>
              <a:t>Мышление и способности дошкольников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Активно развивается и мышление дошкольников, недаром про маленьких детей часто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говорят, что они “впитывают все как губка”. Растет интерес к окружающему миру, к его истории, к животным и растениям…Интеллектуальное развитие дошкольника важно поддержать, не подавляя его любопытство отмашками и нежеланием отвечать на “глупые вопросы”. Почвой для размышлений становится все увиденное и услышанное, и этот период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очень важен для развития интереса к  учению, к поиску новых знаний, для формирования уверенности в себе и своих способностях у вашего дошкольника.</a:t>
            </a:r>
          </a:p>
          <a:p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У дошкольника хорошо развита речь, идет период активного пополнения словарного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запаса и “словотворчества” (ваш ребенок вовсе не дурачится и не “ломает язык”). 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Совершенствуются и двигательные навыки. Развитие 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дошкольника стимулирует физическая активность.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По мнению психологов, дети, родители которых уделяют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достаточное внимание физическому развитию, лучше 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развиваются в других сферах. У них более активно идет 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развитие речи, мышления, лучше память и внимание.</a:t>
            </a:r>
          </a:p>
          <a:p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37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77072"/>
            <a:ext cx="3998913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628800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u="sng" dirty="0" smtClean="0">
                <a:solidFill>
                  <a:schemeClr val="accent1">
                    <a:lumMod val="75000"/>
                  </a:schemeClr>
                </a:solidFill>
              </a:rPr>
              <a:t>Эмоциональное развитие дошкольника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Эмоциональное развитие тоже не стоит на месте, растет интерес к другим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людям и их взаимоотношениям, появляются друзья. Поощряйте общение детей, даже если результаты дружеской встречи напоминают сцены из мультфильма, где “просто приходил Сережка, и мы поиграли немножко”. Это полезный опыт налаживания отношений, незаменимый впоследствии в школе. Развитие дошкольника может происходить только в общении с близкими, сверстниками, воспитателями.</a:t>
            </a:r>
          </a:p>
          <a:p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Важные особенности дошкольников – это подражание взрослым и стремление 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получить похвалу от них. </a:t>
            </a:r>
          </a:p>
          <a:p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Дошкольник – уже осознает свою индивидуальность,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у него есть представления о “хорошем и плохом”,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 “злом и добром”. Ему знакомы чувства сопереживания,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обиды, стыда, восприятие мира у него очень эмоциональное.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И в этом возрасте ваш ребенок искренне старается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радовать родителей, даже если у него это не всегда 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получается.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3789040"/>
            <a:ext cx="4211960" cy="31741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_light">
  <a:themeElements>
    <a:clrScheme name="Default Design 2">
      <a:dk1>
        <a:srgbClr val="000000"/>
      </a:dk1>
      <a:lt1>
        <a:srgbClr val="F6EDA8"/>
      </a:lt1>
      <a:dk2>
        <a:srgbClr val="006600"/>
      </a:dk2>
      <a:lt2>
        <a:srgbClr val="FFFFFF"/>
      </a:lt2>
      <a:accent1>
        <a:srgbClr val="73C95B"/>
      </a:accent1>
      <a:accent2>
        <a:srgbClr val="F7C037"/>
      </a:accent2>
      <a:accent3>
        <a:srgbClr val="FAF4D1"/>
      </a:accent3>
      <a:accent4>
        <a:srgbClr val="000000"/>
      </a:accent4>
      <a:accent5>
        <a:srgbClr val="BCE1B5"/>
      </a:accent5>
      <a:accent6>
        <a:srgbClr val="E0AE31"/>
      </a:accent6>
      <a:hlink>
        <a:srgbClr val="2393CB"/>
      </a:hlink>
      <a:folHlink>
        <a:srgbClr val="CB057B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BEAA8"/>
        </a:lt1>
        <a:dk2>
          <a:srgbClr val="063C60"/>
        </a:dk2>
        <a:lt2>
          <a:srgbClr val="FFFFFF"/>
        </a:lt2>
        <a:accent1>
          <a:srgbClr val="5598CF"/>
        </a:accent1>
        <a:accent2>
          <a:srgbClr val="AAD955"/>
        </a:accent2>
        <a:accent3>
          <a:srgbClr val="DAF3D1"/>
        </a:accent3>
        <a:accent4>
          <a:srgbClr val="000000"/>
        </a:accent4>
        <a:accent5>
          <a:srgbClr val="B4CAE4"/>
        </a:accent5>
        <a:accent6>
          <a:srgbClr val="9AC44C"/>
        </a:accent6>
        <a:hlink>
          <a:srgbClr val="C7AA6F"/>
        </a:hlink>
        <a:folHlink>
          <a:srgbClr val="9E65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6EDA8"/>
        </a:lt1>
        <a:dk2>
          <a:srgbClr val="006600"/>
        </a:dk2>
        <a:lt2>
          <a:srgbClr val="FFFFFF"/>
        </a:lt2>
        <a:accent1>
          <a:srgbClr val="73C95B"/>
        </a:accent1>
        <a:accent2>
          <a:srgbClr val="F7C037"/>
        </a:accent2>
        <a:accent3>
          <a:srgbClr val="FAF4D1"/>
        </a:accent3>
        <a:accent4>
          <a:srgbClr val="000000"/>
        </a:accent4>
        <a:accent5>
          <a:srgbClr val="BCE1B5"/>
        </a:accent5>
        <a:accent6>
          <a:srgbClr val="E0AE31"/>
        </a:accent6>
        <a:hlink>
          <a:srgbClr val="2393CB"/>
        </a:hlink>
        <a:folHlink>
          <a:srgbClr val="CB05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E6AE"/>
        </a:lt1>
        <a:dk2>
          <a:srgbClr val="800000"/>
        </a:dk2>
        <a:lt2>
          <a:srgbClr val="FFFFFF"/>
        </a:lt2>
        <a:accent1>
          <a:srgbClr val="F66C2E"/>
        </a:accent1>
        <a:accent2>
          <a:srgbClr val="F9DE3D"/>
        </a:accent2>
        <a:accent3>
          <a:srgbClr val="FDF0D3"/>
        </a:accent3>
        <a:accent4>
          <a:srgbClr val="000000"/>
        </a:accent4>
        <a:accent5>
          <a:srgbClr val="FABAAD"/>
        </a:accent5>
        <a:accent6>
          <a:srgbClr val="E2C936"/>
        </a:accent6>
        <a:hlink>
          <a:srgbClr val="6CCA85"/>
        </a:hlink>
        <a:folHlink>
          <a:srgbClr val="DCA4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Child_light</Template>
  <TotalTime>386</TotalTime>
  <Words>2440</Words>
  <Application>Microsoft Office PowerPoint</Application>
  <PresentationFormat>Экран (4:3)</PresentationFormat>
  <Paragraphs>243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Child_light</vt:lpstr>
      <vt:lpstr>ПРАВА РЕБЁНКА</vt:lpstr>
      <vt:lpstr>Слайд 2</vt:lpstr>
      <vt:lpstr>Слайд 3</vt:lpstr>
      <vt:lpstr>Основные положения Конвенции о правах ребёнка</vt:lpstr>
      <vt:lpstr>Слайд 5</vt:lpstr>
      <vt:lpstr>Слайд 6</vt:lpstr>
      <vt:lpstr> Развитие дошкольника</vt:lpstr>
      <vt:lpstr>Слайд 8</vt:lpstr>
      <vt:lpstr>Слайд 9</vt:lpstr>
      <vt:lpstr>Слайд 10</vt:lpstr>
      <vt:lpstr>Слайд 11</vt:lpstr>
      <vt:lpstr>Слайд 12</vt:lpstr>
      <vt:lpstr>Советы взрослым от имени ребенка ;</vt:lpstr>
      <vt:lpstr>Русские пословицы о родителях и детях.</vt:lpstr>
      <vt:lpstr> Тест для родителей «Мой стиль воспитания ребенка в семье»  </vt:lpstr>
      <vt:lpstr>Слайд 16</vt:lpstr>
      <vt:lpstr>Слайд 17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</dc:title>
  <dc:creator>Оля</dc:creator>
  <cp:lastModifiedBy>Жанна</cp:lastModifiedBy>
  <cp:revision>32</cp:revision>
  <dcterms:created xsi:type="dcterms:W3CDTF">2012-11-30T13:29:37Z</dcterms:created>
  <dcterms:modified xsi:type="dcterms:W3CDTF">2015-04-30T03:02:26Z</dcterms:modified>
</cp:coreProperties>
</file>