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1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7" r:id="rId2"/>
    <p:sldId id="378" r:id="rId3"/>
    <p:sldId id="379" r:id="rId4"/>
    <p:sldId id="380" r:id="rId5"/>
    <p:sldId id="256" r:id="rId6"/>
    <p:sldId id="327" r:id="rId7"/>
    <p:sldId id="362" r:id="rId8"/>
    <p:sldId id="351" r:id="rId9"/>
    <p:sldId id="358" r:id="rId10"/>
    <p:sldId id="346" r:id="rId11"/>
    <p:sldId id="270" r:id="rId12"/>
    <p:sldId id="269" r:id="rId13"/>
    <p:sldId id="268" r:id="rId14"/>
    <p:sldId id="353" r:id="rId15"/>
    <p:sldId id="356" r:id="rId16"/>
    <p:sldId id="364" r:id="rId17"/>
    <p:sldId id="359" r:id="rId18"/>
    <p:sldId id="363" r:id="rId19"/>
    <p:sldId id="381" r:id="rId20"/>
    <p:sldId id="382" r:id="rId21"/>
    <p:sldId id="273" r:id="rId22"/>
    <p:sldId id="372" r:id="rId23"/>
    <p:sldId id="375" r:id="rId2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66"/>
    <a:srgbClr val="000099"/>
    <a:srgbClr val="006600"/>
    <a:srgbClr val="660066"/>
    <a:srgbClr val="008000"/>
    <a:srgbClr val="800000"/>
    <a:srgbClr val="3366CC"/>
    <a:srgbClr val="422C16"/>
    <a:srgbClr val="0C788E"/>
    <a:srgbClr val="0066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04" autoAdjust="0"/>
    <p:restoredTop sz="94624" autoAdjust="0"/>
  </p:normalViewPr>
  <p:slideViewPr>
    <p:cSldViewPr>
      <p:cViewPr varScale="1">
        <p:scale>
          <a:sx n="67" d="100"/>
          <a:sy n="67" d="100"/>
        </p:scale>
        <p:origin x="-5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3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7DDD2-CD40-464E-BCB3-223DDAD687F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7A4B3-F2FE-46B5-8EDC-CC55D147B95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B6DA0-3AE5-4C8A-B167-7F67B5E46D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B3C41-8252-4CE6-AE5D-13B6326D96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95704-1695-47AA-B80E-9AD234717A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34D9B-80DB-4168-98AD-CF532CE9DD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EBC5D-3868-449B-A89D-35D5F006D20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8A53E-7788-4B9E-A619-779A1A7F098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04EAE-C510-4E95-9824-ED2845C2686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BBF5D-FBBB-4877-AB97-E56DA4929B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F94DD-FB7A-4E34-9B72-0CF1C8253FA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BFDEE3-3E05-4A66-9B60-0A20B037DF6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slideLayouts/slideLayout2.xml" Type="http://schemas.openxmlformats.org/officeDocument/2006/relationships/slideLayout"/><Relationship Id="rId1" Target="file:///C:\Users\&#1046;&#1072;&#1085;&#1085;&#1072;\Desktop\&#1047;&#1086;&#1083;&#1086;&#1090;&#1086;&#1081;%20&#1082;&#1083;&#1102;&#1095;&#1080;&#1082;.mp4" TargetMode="External" Type="http://schemas.openxmlformats.org/officeDocument/2006/relationships/video"/><Relationship Id="rId4" Target="../media/image3.jpeg" Type="http://schemas.openxmlformats.org/officeDocument/2006/relationships/image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goldkeybereza.ru/" TargetMode="Externa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Сертификаты 19-21 год крипк и про\конкурс доу Образцовый детский сад\ФОН\8840783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43998" cy="4786346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Добро пожаловать !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/>
            </a:r>
            <a:b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</a:br>
            <a:r>
              <a:rPr lang="ru-RU" b="1" i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в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/>
            </a:r>
            <a:b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</a:b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/>
            </a:r>
            <a:b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</a:b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 </a:t>
            </a:r>
            <a:r>
              <a:rPr lang="ru-RU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ДОМ, ГДЕ СОГРЕВАЮТСЯ СЕРДЦА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/>
            </a:r>
            <a:b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</a:br>
            <a:endParaRPr lang="ru-RU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28600"/>
            <a:ext cx="87154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vl="0"/>
            <a:r>
              <a:rPr b="1" dirty="0" lang="ru-RU" smtClean="0" sz="480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34" typeface="Calibri"/>
                <a:cs charset="0" pitchFamily="18" typeface="Times New Roman"/>
              </a:rPr>
              <a:t>Уровни адаптации</a:t>
            </a:r>
            <a:endParaRPr b="1" dirty="0" lang="ru-RU" smtClean="0" sz="4800">
              <a:solidFill>
                <a:srgbClr val="C00000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descr="сертиф 476.jpg" id="4" name="Рисунок 3"/>
          <p:cNvPicPr>
            <a:picLocks noChangeAspect="1"/>
          </p:cNvPicPr>
          <p:nvPr/>
        </p:nvPicPr>
        <p:blipFill>
          <a:blip cstate="print" r:embed="rId2"/>
          <a:srcRect b="4" r="-2"/>
          <a:stretch>
            <a:fillRect/>
          </a:stretch>
        </p:blipFill>
        <p:spPr>
          <a:xfrm>
            <a:off x="381000" y="990600"/>
            <a:ext cx="6400800" cy="5038928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7086600" y="1828800"/>
            <a:ext cx="1600200" cy="2819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>
              <a:buFont charset="2" pitchFamily="2" typeface="Wingdings"/>
              <a:buChar char="q"/>
            </a:pP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Легкий</a:t>
            </a:r>
          </a:p>
          <a:p>
            <a:pPr>
              <a:buFont charset="2" pitchFamily="2" typeface="Wingdings"/>
              <a:buChar char="q"/>
            </a:pPr>
            <a:endParaRPr b="1" dirty="0" lang="ru-RU" smtClean="0" sz="2000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  <a:p>
            <a:pPr>
              <a:buFont charset="2" pitchFamily="2" typeface="Wingdings"/>
              <a:buChar char="q"/>
            </a:pP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Средний  </a:t>
            </a:r>
          </a:p>
          <a:p>
            <a:endParaRPr b="1" dirty="0" lang="ru-RU" smtClean="0" sz="2000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  <a:p>
            <a:pPr>
              <a:buFont charset="2" pitchFamily="2" typeface="Wingdings"/>
              <a:buChar char="q"/>
            </a:pP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Тяжёлы</a:t>
            </a:r>
            <a:r>
              <a:rPr b="1" dirty="0" lang="ru-RU" smtClean="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й</a:t>
            </a:r>
            <a:endParaRPr b="1" dirty="0" lang="ru-RU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7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dur="80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dur="80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80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429124" y="428604"/>
            <a:ext cx="442915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algn="just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b="1" baseline="0" cap="none" dirty="0" i="0" kumimoji="0" lang="ru-RU" normalizeH="0" smtClean="0" strike="noStrike" sz="2000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34" typeface="Calibri"/>
                <a:cs charset="0" pitchFamily="18" typeface="Times New Roman"/>
              </a:rPr>
              <a:t>При ознакомлении с окружающим легко включается в предметную, самостоятельную деятельность или игру. В игре могут играть как самостоятельно, так и со сверстниками. Быстро устанавливают контакт со взрослыми. Могут занять себя содержательной игрой, не чувствуя себя беспомощным, так как самостоятельны, навыки самообслуживания сформированы. В течение дня смеются, ликуют, поют, радостно бегут навстречу сверстникам, воспитателям. </a:t>
            </a:r>
            <a:endParaRPr b="1" baseline="0" cap="none" dirty="0" i="0" kumimoji="0" lang="ru-RU" normalizeH="0" smtClean="0" strike="noStrike" sz="2000" u="none">
              <a:ln>
                <a:noFill/>
              </a:ln>
              <a:solidFill>
                <a:srgbClr val="002060"/>
              </a:solidFill>
              <a:effectLst/>
              <a:latin charset="0" pitchFamily="18" typeface="Times New Roman"/>
              <a:cs charset="0" pitchFamily="18" typeface="Times New Roman"/>
            </a:endParaRPr>
          </a:p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b="0" baseline="0" cap="none" dirty="0" i="0" kumimoji="0" lang="ru-RU" normalizeH="0" smtClean="0" strike="noStrike" sz="2000" u="none">
              <a:ln>
                <a:noFill/>
              </a:ln>
              <a:solidFill>
                <a:srgbClr val="002060"/>
              </a:solidFill>
              <a:effectLst/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428604"/>
            <a:ext cx="328614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b="1" dirty="0" lang="ru-RU" smtClean="0" sz="220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34" typeface="Calibri"/>
                <a:cs charset="0" pitchFamily="18" typeface="Times New Roman"/>
              </a:rPr>
              <a:t>Первый уровень: </a:t>
            </a:r>
          </a:p>
          <a:p>
            <a:pPr algn="ctr"/>
            <a:r>
              <a:rPr b="1" dirty="0" lang="ru-RU" smtClean="0" sz="220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34" typeface="Calibri"/>
                <a:cs charset="0" pitchFamily="18" typeface="Times New Roman"/>
              </a:rPr>
              <a:t>Легкий </a:t>
            </a:r>
          </a:p>
          <a:p>
            <a:pPr algn="ctr"/>
            <a:r>
              <a:rPr b="1" dirty="0" lang="ru-RU" smtClean="0" sz="2200">
                <a:solidFill>
                  <a:srgbClr val="002060"/>
                </a:solidFill>
                <a:latin charset="0" pitchFamily="18" typeface="Times New Roman"/>
                <a:ea charset="0" pitchFamily="34" typeface="Calibri"/>
                <a:cs charset="0" pitchFamily="18" typeface="Times New Roman"/>
              </a:rPr>
              <a:t>(10-15 дней)</a:t>
            </a:r>
            <a:endParaRPr b="1" dirty="0" lang="ru-RU" sz="2200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descr="сертиф 157.jpg" id="8" name="Рисунок 7"/>
          <p:cNvPicPr>
            <a:picLocks noChangeAspect="1"/>
          </p:cNvPicPr>
          <p:nvPr/>
        </p:nvPicPr>
        <p:blipFill>
          <a:blip cstate="print" r:embed="rId2"/>
          <a:srcRect b="-49" r="30"/>
          <a:stretch>
            <a:fillRect/>
          </a:stretch>
        </p:blipFill>
        <p:spPr>
          <a:xfrm>
            <a:off x="304800" y="1600200"/>
            <a:ext cx="4038600" cy="3169534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pull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9" nodeType="after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1000" id="11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049"/>
      <p:bldP grpId="0" spid="3"/>
    </p:bldLst>
  </p:timing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643438" y="357166"/>
            <a:ext cx="421484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algn="just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b="1" baseline="0" cap="none" dirty="0" i="0" kumimoji="0" lang="ru-RU" normalizeH="0" smtClean="0" strike="noStrike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34" typeface="Calibri"/>
                <a:cs charset="0" pitchFamily="18" typeface="Times New Roman"/>
              </a:rPr>
              <a:t>Дети этого уровня характеризуются привыканием к детскому саду, адекватным поведением: наблюдают за действиями взрослых и сверстников, сторонятся их, впоследствии подражают им, в первые дни плачут, вспоминают родителей после их ухода, а в течение дня играют со сверстниками, общаются со взрослыми. У таких детей сформированы навыки самообслуживания, они ищут контакты со сверстниками, спокойны, активно играют. </a:t>
            </a:r>
            <a:endParaRPr b="1" baseline="0" cap="none" dirty="0" i="0" kumimoji="0" lang="ru-RU" normalizeH="0" smtClean="0" strike="noStrike" u="none">
              <a:ln>
                <a:noFill/>
              </a:ln>
              <a:solidFill>
                <a:srgbClr val="002060"/>
              </a:solidFill>
              <a:effectLst/>
              <a:latin charset="0" pitchFamily="18" typeface="Times New Roman"/>
              <a:cs charset="0" pitchFamily="18" typeface="Times New Roman"/>
            </a:endParaRPr>
          </a:p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b="0" baseline="0" cap="none" dirty="0" i="0" kumimoji="0" lang="ru-RU" normalizeH="0" smtClean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cs charset="0" pitchFamily="34"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357166"/>
            <a:ext cx="378621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b="1" dirty="0" lang="ru-RU" smtClean="0" sz="220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34" typeface="Calibri"/>
                <a:cs charset="0" pitchFamily="18" typeface="Times New Roman"/>
              </a:rPr>
              <a:t>Второй уровень: </a:t>
            </a:r>
          </a:p>
          <a:p>
            <a:pPr algn="ctr" eaLnBrk="0" hangingPunct="0"/>
            <a:r>
              <a:rPr b="1" dirty="0" lang="ru-RU" smtClean="0" sz="220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34" typeface="Calibri"/>
                <a:cs charset="0" pitchFamily="18" typeface="Times New Roman"/>
              </a:rPr>
              <a:t>Средний </a:t>
            </a:r>
          </a:p>
          <a:p>
            <a:pPr algn="ctr" eaLnBrk="0" hangingPunct="0"/>
            <a:r>
              <a:rPr b="1" dirty="0" lang="ru-RU" smtClean="0" sz="2200">
                <a:solidFill>
                  <a:srgbClr val="002060"/>
                </a:solidFill>
                <a:latin charset="0" pitchFamily="18" typeface="Times New Roman"/>
                <a:ea charset="0" pitchFamily="34" typeface="Calibri"/>
                <a:cs charset="0" pitchFamily="18" typeface="Times New Roman"/>
              </a:rPr>
              <a:t>(20-40 дней)</a:t>
            </a:r>
          </a:p>
        </p:txBody>
      </p:sp>
      <p:pic>
        <p:nvPicPr>
          <p:cNvPr descr="сертиф 116.jpg" id="5" name="Рисунок 4"/>
          <p:cNvPicPr>
            <a:picLocks noChangeAspect="1"/>
          </p:cNvPicPr>
          <p:nvPr/>
        </p:nvPicPr>
        <p:blipFill>
          <a:blip cstate="print" r:embed="rId2"/>
          <a:srcRect r="-17" t="-370"/>
          <a:stretch>
            <a:fillRect/>
          </a:stretch>
        </p:blipFill>
        <p:spPr>
          <a:xfrm>
            <a:off x="762000" y="1447800"/>
            <a:ext cx="3466397" cy="35052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9" nodeType="after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1000" id="11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073"/>
      <p:bldP grpId="0" spid="3"/>
    </p:bldLst>
  </p:timing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857620" y="642918"/>
            <a:ext cx="492922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algn="just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b="1" baseline="0" cap="none" dirty="0" i="0" kumimoji="0" lang="ru-RU" normalizeH="0" smtClean="0" strike="noStrike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34" typeface="Calibri"/>
                <a:cs charset="0" pitchFamily="18" typeface="Times New Roman"/>
              </a:rPr>
              <a:t>В период адаптации к детскому дошкольному учреждению дети проявляют тревогу, беспокойство. Дома у них выраженное отрицательное, негативное отношение к воспитателю и сверстникам.</a:t>
            </a:r>
            <a:r>
              <a:rPr b="1" cap="none" dirty="0" i="0" kumimoji="0" lang="ru-RU" normalizeH="0" smtClean="0" strike="noStrike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34" typeface="Calibri"/>
                <a:cs charset="0" pitchFamily="18" typeface="Times New Roman"/>
              </a:rPr>
              <a:t> </a:t>
            </a:r>
            <a:r>
              <a:rPr b="1" baseline="0" cap="none" dirty="0" i="0" kumimoji="0" lang="ru-RU" normalizeH="0" smtClean="0" strike="noStrike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34" typeface="Calibri"/>
                <a:cs charset="0" pitchFamily="18" typeface="Times New Roman"/>
              </a:rPr>
              <a:t>Требуют к себе постоянного внимания со стороны воспитателя, не замечают сверстников, уровень игровых умений не высок, низкий уровень </a:t>
            </a:r>
            <a:r>
              <a:rPr b="1" baseline="0" cap="none" dirty="0" err="1" i="0" kumimoji="0" lang="ru-RU" normalizeH="0" smtClean="0" strike="noStrike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34" typeface="Calibri"/>
                <a:cs charset="0" pitchFamily="18" typeface="Times New Roman"/>
              </a:rPr>
              <a:t>сформированности</a:t>
            </a:r>
            <a:r>
              <a:rPr b="1" dirty="0" lang="ru-RU" smtClean="0">
                <a:solidFill>
                  <a:srgbClr val="002060"/>
                </a:solidFill>
                <a:latin charset="0" pitchFamily="18" typeface="Times New Roman"/>
                <a:ea charset="0" pitchFamily="34" typeface="Calibri"/>
                <a:cs charset="0" pitchFamily="18" typeface="Times New Roman"/>
              </a:rPr>
              <a:t> </a:t>
            </a:r>
            <a:r>
              <a:rPr b="1" baseline="0" cap="none" dirty="0" i="0" kumimoji="0" lang="ru-RU" normalizeH="0" smtClean="0" strike="noStrike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34" typeface="Calibri"/>
                <a:cs charset="0" pitchFamily="18" typeface="Times New Roman"/>
              </a:rPr>
              <a:t>самостоятельности. В течение дня практически не меняется эмоциональное состояние (бездеятельность, плач, требуют утешения, безучастно сидят, с детьми в контакт не вступают).     </a:t>
            </a:r>
          </a:p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b="0" baseline="0" cap="none" dirty="0" i="0" kumimoji="0" lang="ru-RU" normalizeH="0" smtClean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cs charset="0" pitchFamily="34" typeface="Arial"/>
            </a:endParaRPr>
          </a:p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b="0" baseline="0" cap="none" dirty="0" i="0" kumimoji="0" lang="ru-RU" normalizeH="0" smtClean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cs charset="0" pitchFamily="34"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57166"/>
            <a:ext cx="38576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b="1" dirty="0" lang="ru-RU" smtClean="0" sz="220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34" typeface="Calibri"/>
                <a:cs charset="0" pitchFamily="18" typeface="Times New Roman"/>
              </a:rPr>
              <a:t>Третий  уровень:</a:t>
            </a:r>
            <a:r>
              <a:rPr dirty="0" lang="ru-RU" smtClean="0" sz="220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34" typeface="Calibri"/>
                <a:cs charset="0" pitchFamily="18" typeface="Times New Roman"/>
              </a:rPr>
              <a:t> </a:t>
            </a:r>
          </a:p>
          <a:p>
            <a:pPr algn="ctr" eaLnBrk="0" hangingPunct="0"/>
            <a:r>
              <a:rPr b="1" dirty="0" lang="ru-RU" smtClean="0" sz="220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34" typeface="Calibri"/>
                <a:cs charset="0" pitchFamily="18" typeface="Times New Roman"/>
              </a:rPr>
              <a:t>Тяжелый </a:t>
            </a:r>
          </a:p>
          <a:p>
            <a:pPr algn="ctr" eaLnBrk="0" hangingPunct="0"/>
            <a:r>
              <a:rPr b="1" dirty="0" lang="ru-RU" smtClean="0" sz="2200">
                <a:solidFill>
                  <a:srgbClr val="002060"/>
                </a:solidFill>
                <a:latin charset="0" pitchFamily="18" typeface="Times New Roman"/>
                <a:ea charset="0" pitchFamily="34" typeface="Calibri"/>
                <a:cs charset="0" pitchFamily="18" typeface="Times New Roman"/>
              </a:rPr>
              <a:t>(от 2 до 6 месяцев)</a:t>
            </a:r>
          </a:p>
        </p:txBody>
      </p:sp>
      <p:pic>
        <p:nvPicPr>
          <p:cNvPr descr="сертиф 110.jpg"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600200"/>
            <a:ext cx="2971800" cy="33528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pull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9" nodeType="after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1000" id="11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097"/>
      <p:bldP grpId="0" spid="3"/>
    </p:bldLst>
  </p:timing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214282" y="357166"/>
            <a:ext cx="87154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algn="ct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b="1" baseline="0" cap="none" dirty="0" i="0" kumimoji="0" lang="ru-RU" normalizeH="0" smtClean="0" strike="noStrike" sz="2200" u="none">
                <a:ln>
                  <a:noFill/>
                </a:ln>
                <a:solidFill>
                  <a:srgbClr val="8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Организация условий для адаптации детей раннего возраста</a:t>
            </a:r>
            <a:endParaRPr b="0" baseline="0" cap="none" dirty="0" i="0" kumimoji="0" lang="ru-RU" normalizeH="0" smtClean="0" strike="noStrike" sz="2200" u="none">
              <a:ln>
                <a:noFill/>
              </a:ln>
              <a:solidFill>
                <a:srgbClr val="800000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charset="0" pitchFamily="34" typeface="Arial"/>
              <a:cs charset="0" pitchFamily="34" typeface="Arial"/>
            </a:endParaRPr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304800" y="762000"/>
            <a:ext cx="835824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algn="just"/>
            <a:r>
              <a:rPr b="1" baseline="0" cap="none" dirty="0" i="0" kumimoji="0" lang="ru-RU" normalizeH="0" smtClean="0" strike="noStrike" sz="2000" u="none">
                <a:ln>
                  <a:noFill/>
                </a:ln>
                <a:solidFill>
                  <a:srgbClr val="00206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1.</a:t>
            </a:r>
            <a:r>
              <a:rPr b="1" baseline="0" cap="none" dirty="0" i="0" kumimoji="0" lang="ru-RU" normalizeH="0" smtClean="0" strike="noStrike" sz="2000" u="none">
                <a:ln>
                  <a:noFill/>
                </a:ln>
                <a:solidFill>
                  <a:srgbClr val="002060"/>
                </a:solidFill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Создание эмоционально благоприятной атмосферы для ребенка дома и в группе. </a:t>
            </a:r>
          </a:p>
          <a:p>
            <a:pPr algn="just" lvl="0"/>
            <a:r>
              <a:rPr b="1" dirty="0" lang="ru-RU" smtClean="0" sz="2000">
                <a:solidFill>
                  <a:srgbClr val="00206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2.</a:t>
            </a: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Правильная организация в адаптационный период игровой деятельности</a:t>
            </a:r>
            <a:r>
              <a:rPr b="1" dirty="0" lang="ru-RU" smtClean="0" sz="1400">
                <a:solidFill>
                  <a:srgbClr val="002060"/>
                </a:solidFill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.</a:t>
            </a:r>
          </a:p>
          <a:p>
            <a:pPr algn="just"/>
            <a:r>
              <a:rPr b="1" dirty="0" lang="ru-RU" smtClean="0">
                <a:solidFill>
                  <a:srgbClr val="00206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 3.</a:t>
            </a:r>
            <a:r>
              <a:rPr b="1" dirty="0" lang="ru-RU" smtClean="0">
                <a:solidFill>
                  <a:srgbClr val="002060"/>
                </a:solidFill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Формирование у ребенка чувства уверенности.</a:t>
            </a:r>
            <a:r>
              <a:rPr b="1" dirty="0" lang="ru-RU" smtClean="0">
                <a:solidFill>
                  <a:srgbClr val="00206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 </a:t>
            </a:r>
          </a:p>
          <a:p>
            <a:pPr algn="just"/>
            <a:r>
              <a:rPr b="1" dirty="0" lang="ru-RU" smtClean="0">
                <a:solidFill>
                  <a:srgbClr val="00206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4. Активное взаимодействие ДОУ</a:t>
            </a:r>
            <a:r>
              <a:rPr b="1" dirty="0" lang="ru-RU" smtClean="0">
                <a:solidFill>
                  <a:srgbClr val="002060"/>
                </a:solidFill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 с родителями.</a:t>
            </a:r>
            <a:endParaRPr dirty="0" lang="ru-RU" smtClean="0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  <a:p>
            <a:pPr algn="just" lvl="0"/>
            <a:endParaRPr dirty="0" lang="ru-RU" smtClean="0">
              <a:solidFill>
                <a:srgbClr val="003366"/>
              </a:solidFill>
              <a:latin charset="0" pitchFamily="18" typeface="Times New Roman"/>
              <a:cs charset="0" pitchFamily="18" typeface="Times New Roman"/>
            </a:endParaRPr>
          </a:p>
          <a:p>
            <a:pPr algn="just"/>
            <a:endParaRPr b="1" dirty="0" lang="ru-RU" smtClean="0">
              <a:solidFill>
                <a:srgbClr val="003366"/>
              </a:solidFill>
              <a:latin charset="0" pitchFamily="18" typeface="Times New Roman"/>
              <a:cs charset="0" pitchFamily="18" typeface="Times New Roman"/>
            </a:endParaRPr>
          </a:p>
          <a:p>
            <a:pPr algn="just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b="1" baseline="0" cap="none" dirty="0" i="0" kumimoji="0" lang="ru-RU" normalizeH="0" smtClean="0" strike="noStrike" sz="2000" u="none">
              <a:ln>
                <a:noFill/>
              </a:ln>
              <a:solidFill>
                <a:srgbClr val="003366"/>
              </a:solidFill>
              <a:latin charset="0" pitchFamily="18" typeface="Times New Roman"/>
              <a:ea charset="0" pitchFamily="18" typeface="Times New Roman"/>
              <a:cs charset="0" pitchFamily="18" typeface="Times New Roman"/>
            </a:endParaRPr>
          </a:p>
          <a:p>
            <a:pPr algn="just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b="1" baseline="0" cap="none" dirty="0" i="0" kumimoji="0" lang="ru-RU" normalizeH="0" smtClean="0" strike="noStrike" sz="2000" u="none">
              <a:ln>
                <a:noFill/>
              </a:ln>
              <a:solidFill>
                <a:srgbClr val="003366"/>
              </a:solidFill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descr="IMG_3842.JPG"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663" y="2362200"/>
            <a:ext cx="2386263" cy="26670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IMG_3794.JPG"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2743200"/>
            <a:ext cx="3048000" cy="22860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IMG_3797.JPG"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2743200"/>
            <a:ext cx="2667000" cy="2427654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0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12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7345"/>
      <p:bldP grpId="0" spid="57346"/>
    </p:bldLst>
  </p:timing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87154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 lvl="0"/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ea charset="0" pitchFamily="34" typeface="Calibri"/>
                <a:cs charset="0" pitchFamily="18" typeface="Times New Roman"/>
              </a:rPr>
              <a:t>Для детей эмоционально напряженных хорошо использовать игры и упражнения, направленные на эмоциональную разрядку. Они способствуют более тесному знакомству детей и взрослого друг с другом, возникновению у малышей положительных эмоций и сплочению группы</a:t>
            </a:r>
            <a:r>
              <a:rPr b="1" dirty="0" lang="ru-RU" smtClean="0" sz="2000">
                <a:solidFill>
                  <a:srgbClr val="002060"/>
                </a:solidFill>
                <a:ea charset="0" pitchFamily="34" typeface="Calibri"/>
                <a:cs charset="0" pitchFamily="18" typeface="Times New Roman"/>
              </a:rPr>
              <a:t>. </a:t>
            </a:r>
            <a:endParaRPr b="1" dirty="0" lang="ru-RU" smtClean="0" sz="2000">
              <a:solidFill>
                <a:srgbClr val="002060"/>
              </a:solidFill>
              <a:cs charset="0" pitchFamily="34" typeface="Arial"/>
            </a:endParaRPr>
          </a:p>
        </p:txBody>
      </p:sp>
      <p:pic>
        <p:nvPicPr>
          <p:cNvPr descr="IMG_3796.JPG"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133600"/>
            <a:ext cx="3556000" cy="26670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20200601_082307.jpg" id="9" name="Рисунок 8"/>
          <p:cNvPicPr>
            <a:picLocks noChangeAspect="1"/>
          </p:cNvPicPr>
          <p:nvPr/>
        </p:nvPicPr>
        <p:blipFill>
          <a:blip cstate="print" r:embed="rId3"/>
          <a:srcRect b="22" r="22"/>
          <a:stretch>
            <a:fillRect/>
          </a:stretch>
        </p:blipFill>
        <p:spPr>
          <a:xfrm>
            <a:off x="4724400" y="2057400"/>
            <a:ext cx="3631770" cy="28956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pull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grpId="0" id="5" nodeType="after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1"/>
          <p:cNvSpPr>
            <a:spLocks noChangeArrowheads="1"/>
          </p:cNvSpPr>
          <p:nvPr/>
        </p:nvSpPr>
        <p:spPr bwMode="auto">
          <a:xfrm>
            <a:off x="4643438" y="285728"/>
            <a:ext cx="421484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algn="just" defTabSz="914400" eaLnBrk="1" fontAlgn="base" hangingPunct="1" indent="22860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b="1" baseline="0" cap="none" dirty="0" i="0" kumimoji="0" lang="ru-RU" normalizeH="0" smtClean="0" strike="noStrike" sz="2000" u="none">
                <a:ln>
                  <a:noFill/>
                </a:ln>
                <a:solidFill>
                  <a:srgbClr val="8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Основная задача игр в этот период </a:t>
            </a:r>
            <a:r>
              <a:rPr b="1" baseline="0" cap="none" dirty="0" i="0" kumimoji="0" lang="ru-RU" normalizeH="0" smtClean="0" strike="noStrike" sz="2000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— формирование</a:t>
            </a:r>
            <a:r>
              <a:rPr b="1" cap="none" dirty="0" i="0" kumimoji="0" lang="ru-RU" normalizeH="0" smtClean="0" strike="noStrike" sz="2000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 </a:t>
            </a:r>
            <a:r>
              <a:rPr b="1" baseline="0" cap="none" dirty="0" i="0" kumimoji="0" lang="ru-RU" normalizeH="0" smtClean="0" strike="noStrike" sz="2000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эмоционального контакта, доверия детей к воспитателю. Ребенок должен увидеть в воспитателе доброго, всегда готового прийти на помощь человека (как мама) и интересного партнера в игре.          Эмоциональное общение возникает на основе совместных действий, сопровождаемых улыбкой,  ласковой</a:t>
            </a:r>
            <a:r>
              <a:rPr b="1" cap="none" dirty="0" i="0" kumimoji="0" lang="ru-RU" normalizeH="0" smtClean="0" strike="noStrike" sz="2000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 </a:t>
            </a:r>
            <a:r>
              <a:rPr b="1" baseline="0" cap="none" dirty="0" i="0" kumimoji="0" lang="ru-RU" normalizeH="0" smtClean="0" strike="noStrike" sz="2000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интонацией, </a:t>
            </a: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          </a:t>
            </a:r>
            <a:r>
              <a:rPr b="1" baseline="0" cap="none" dirty="0" i="0" kumimoji="0" lang="ru-RU" normalizeH="0" smtClean="0" strike="noStrike" sz="2000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проявлением заботы и внимания  к каждому малышу. </a:t>
            </a:r>
            <a:endParaRPr b="1" baseline="0" cap="none" dirty="0" i="0" kumimoji="0" lang="ru-RU" normalizeH="0" smtClean="0" strike="noStrike" sz="2000" u="none">
              <a:ln>
                <a:noFill/>
              </a:ln>
              <a:solidFill>
                <a:srgbClr val="002060"/>
              </a:solidFill>
              <a:effectLst/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descr="20201126_092954.jpg" id="6" name="Рисунок 5"/>
          <p:cNvPicPr>
            <a:picLocks noChangeAspect="1"/>
          </p:cNvPicPr>
          <p:nvPr/>
        </p:nvPicPr>
        <p:blipFill>
          <a:blip cstate="print" r:embed="rId2"/>
          <a:srcRect b="-416" r="9"/>
          <a:stretch>
            <a:fillRect/>
          </a:stretch>
        </p:blipFill>
        <p:spPr>
          <a:xfrm>
            <a:off x="457200" y="685800"/>
            <a:ext cx="4114800" cy="3938451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125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25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"/>
                                        <p:tgtEl>
                                          <p:spTgt spid="125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5953"/>
    </p:bldLst>
  </p:timing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сертиф 131.jpg" id="8" name="Рисунок 7"/>
          <p:cNvPicPr>
            <a:picLocks noChangeAspect="1"/>
          </p:cNvPicPr>
          <p:nvPr/>
        </p:nvPicPr>
        <p:blipFill>
          <a:blip cstate="print" r:embed="rId2"/>
          <a:srcRect b="-344" r="-35"/>
          <a:stretch>
            <a:fillRect/>
          </a:stretch>
        </p:blipFill>
        <p:spPr>
          <a:xfrm>
            <a:off x="228600" y="2667000"/>
            <a:ext cx="2743200" cy="2932386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4495800" y="357166"/>
            <a:ext cx="4362448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b="1" dirty="0" lang="ru-RU" smtClean="0">
                <a:solidFill>
                  <a:srgbClr val="800000"/>
                </a:solidFill>
                <a:latin typeface="+mj-lt"/>
                <a:ea charset="0" pitchFamily="34" typeface="Calibri"/>
                <a:cs charset="0" pitchFamily="18" typeface="Times New Roman"/>
              </a:rPr>
              <a:t> </a:t>
            </a:r>
            <a:r>
              <a:rPr b="1" dirty="0" lang="ru-RU" smtClean="0" sz="1700">
                <a:solidFill>
                  <a:srgbClr val="002060"/>
                </a:solidFill>
                <a:latin charset="0" pitchFamily="18" typeface="Times New Roman"/>
                <a:ea charset="0" pitchFamily="34" typeface="Calibri"/>
                <a:cs charset="0" pitchFamily="18" typeface="Times New Roman"/>
              </a:rPr>
              <a:t>Настольно-печатные ( «Чей домик», «Кто спрятался», «Собери картинку», «Из какой сказки» и др.)</a:t>
            </a:r>
            <a:endParaRPr b="1" dirty="0" lang="ru-RU" smtClean="0" sz="1700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  <a:p>
            <a:pPr eaLnBrk="0" hangingPunct="0" lvl="0"/>
            <a:r>
              <a:rPr b="1" dirty="0" lang="ru-RU" smtClean="0" sz="1700">
                <a:solidFill>
                  <a:srgbClr val="002060"/>
                </a:solidFill>
                <a:latin charset="0" pitchFamily="18" typeface="Times New Roman"/>
                <a:ea charset="0" pitchFamily="34" typeface="Calibri"/>
                <a:cs charset="0" pitchFamily="18" typeface="Times New Roman"/>
              </a:rPr>
              <a:t> Сюжетно-ролевые («Больница», «Отведем дочку в садик» и др.) </a:t>
            </a:r>
            <a:endParaRPr b="1" dirty="0" lang="ru-RU" smtClean="0" sz="1700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  <a:p>
            <a:pPr eaLnBrk="0" hangingPunct="0" lvl="0"/>
            <a:r>
              <a:rPr b="1" dirty="0" lang="ru-RU" smtClean="0" sz="1700">
                <a:solidFill>
                  <a:srgbClr val="002060"/>
                </a:solidFill>
                <a:latin charset="0" pitchFamily="18" typeface="Times New Roman"/>
                <a:ea charset="0" pitchFamily="34" typeface="Calibri"/>
                <a:cs charset="0" pitchFamily="18" typeface="Times New Roman"/>
              </a:rPr>
              <a:t> Адаптационные («Загляни ко мне в окошко», «Мы шли, шли, шли и что-то нашли» и др.) </a:t>
            </a:r>
            <a:endParaRPr b="1" dirty="0" lang="ru-RU" smtClean="0" sz="1700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  <a:p>
            <a:pPr eaLnBrk="0" hangingPunct="0" lvl="0"/>
            <a:r>
              <a:rPr b="1" dirty="0" lang="ru-RU" smtClean="0" sz="1700">
                <a:solidFill>
                  <a:srgbClr val="002060"/>
                </a:solidFill>
                <a:latin charset="0" pitchFamily="18" typeface="Times New Roman"/>
                <a:ea charset="0" pitchFamily="34" typeface="Calibri"/>
                <a:cs charset="0" pitchFamily="18" typeface="Times New Roman"/>
              </a:rPr>
              <a:t> Музыкальные («Отгадай, что звенит»,. ) </a:t>
            </a:r>
            <a:endParaRPr b="1" dirty="0" lang="ru-RU" smtClean="0" sz="1700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  <a:p>
            <a:pPr eaLnBrk="0" hangingPunct="0" lvl="0"/>
            <a:r>
              <a:rPr b="1" dirty="0" lang="ru-RU" smtClean="0" sz="1700">
                <a:solidFill>
                  <a:srgbClr val="002060"/>
                </a:solidFill>
                <a:latin charset="0" pitchFamily="18" typeface="Times New Roman"/>
                <a:ea charset="0" pitchFamily="34" typeface="Calibri"/>
                <a:cs charset="0" pitchFamily="18" typeface="Times New Roman"/>
              </a:rPr>
              <a:t> Подвижные игры («Солнышко и дождик», «Мишка косолапый», «Догоню тебя» и др.) </a:t>
            </a:r>
            <a:endParaRPr b="1" dirty="0" lang="ru-RU" smtClean="0" sz="1700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  <a:p>
            <a:pPr eaLnBrk="0" hangingPunct="0" lvl="0"/>
            <a:r>
              <a:rPr b="1" dirty="0" lang="ru-RU" smtClean="0" sz="1700">
                <a:solidFill>
                  <a:srgbClr val="002060"/>
                </a:solidFill>
                <a:latin charset="0" pitchFamily="18" typeface="Times New Roman"/>
                <a:ea charset="0" pitchFamily="34" typeface="Calibri"/>
                <a:cs charset="0" pitchFamily="18" typeface="Times New Roman"/>
              </a:rPr>
              <a:t> Хороводные («Пузырь», «Каравай», «Карусели» и др.) </a:t>
            </a:r>
            <a:endParaRPr b="1" dirty="0" lang="ru-RU" smtClean="0" sz="1700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  <a:p>
            <a:pPr eaLnBrk="0" hangingPunct="0" lvl="0"/>
            <a:r>
              <a:rPr b="1" dirty="0" lang="ru-RU" smtClean="0" sz="1700">
                <a:solidFill>
                  <a:srgbClr val="002060"/>
                </a:solidFill>
                <a:latin charset="0" pitchFamily="18" typeface="Times New Roman"/>
                <a:ea charset="0" pitchFamily="34" typeface="Calibri"/>
                <a:cs charset="0" pitchFamily="18" typeface="Times New Roman"/>
              </a:rPr>
              <a:t> Пальчиковые («Этот пальчик», «Сорока – белобока» и др.) </a:t>
            </a:r>
            <a:endParaRPr b="1" dirty="0" lang="ru-RU" smtClean="0" sz="1700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  <a:p>
            <a:pPr eaLnBrk="0" hangingPunct="0" lvl="0"/>
            <a:r>
              <a:rPr b="1" dirty="0" lang="ru-RU" smtClean="0" sz="1700">
                <a:solidFill>
                  <a:srgbClr val="002060"/>
                </a:solidFill>
                <a:latin charset="0" pitchFamily="18" typeface="Times New Roman"/>
                <a:ea charset="0" pitchFamily="34" typeface="Calibri"/>
                <a:cs charset="0" pitchFamily="18" typeface="Times New Roman"/>
              </a:rPr>
              <a:t> Словесные («У кого какая мама-домашние животные», «Что мы делаем утром, днем и вечером в детском саду» и др.) </a:t>
            </a:r>
            <a:endParaRPr b="1" dirty="0" lang="ru-RU" smtClean="0" sz="1700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533400"/>
            <a:ext cx="36433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b="1" dirty="0" lang="ru-RU" smtClean="0" sz="2200">
                <a:solidFill>
                  <a:srgbClr val="8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34" typeface="Calibri"/>
                <a:cs charset="0" pitchFamily="18" typeface="Times New Roman"/>
              </a:rPr>
              <a:t>Игровая деятельность</a:t>
            </a:r>
            <a:endParaRPr b="1" dirty="0" lang="ru-RU" sz="2200">
              <a:solidFill>
                <a:srgbClr val="800000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descr="20201123_091246.jpg" id="7" name="Рисунок 6"/>
          <p:cNvPicPr>
            <a:picLocks noChangeAspect="1"/>
          </p:cNvPicPr>
          <p:nvPr/>
        </p:nvPicPr>
        <p:blipFill>
          <a:blip cstate="print" r:embed="rId3"/>
          <a:srcRect b="-5" r="-68"/>
          <a:stretch>
            <a:fillRect/>
          </a:stretch>
        </p:blipFill>
        <p:spPr>
          <a:xfrm>
            <a:off x="1752600" y="1066800"/>
            <a:ext cx="2719754" cy="24384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pull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1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685800"/>
            <a:ext cx="86439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 indent="449263" lvl="0"/>
            <a:r>
              <a:rPr b="1" dirty="0" lang="ru-RU" smtClean="0" sz="2000">
                <a:solidFill>
                  <a:srgbClr val="C00000"/>
                </a:solidFill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Очень</a:t>
            </a:r>
            <a:r>
              <a:rPr b="1" dirty="0" lang="ru-RU" smtClean="0" sz="200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 важно, </a:t>
            </a: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чтобы </a:t>
            </a:r>
            <a:r>
              <a:rPr b="1" dirty="0" lang="ru-RU" smtClean="0" sz="200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родители</a:t>
            </a:r>
            <a:r>
              <a:rPr b="1" dirty="0" lang="ru-RU" smtClean="0" sz="2000">
                <a:solidFill>
                  <a:srgbClr val="C00000"/>
                </a:solidFill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 в </a:t>
            </a:r>
            <a:r>
              <a:rPr b="1" dirty="0" lang="ru-RU" smtClean="0" sz="200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адаптационный период </a:t>
            </a: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относились к</a:t>
            </a:r>
            <a:r>
              <a:rPr b="1" dirty="0" lang="ru-RU" smtClean="0" sz="2000">
                <a:solidFill>
                  <a:srgbClr val="C00000"/>
                </a:solidFill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 </a:t>
            </a:r>
            <a:r>
              <a:rPr b="1" dirty="0" lang="ru-RU" smtClean="0" sz="200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ребенку</a:t>
            </a:r>
            <a:r>
              <a:rPr b="1" dirty="0" lang="ru-RU" smtClean="0" sz="2000">
                <a:solidFill>
                  <a:srgbClr val="C00000"/>
                </a:solidFill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 </a:t>
            </a: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очень бережно и внимательно, стремились помочь ему пережить этот трудный момент жизни, а не упорствовали в своих воспитательных планах, не боролись с капризами.</a:t>
            </a:r>
            <a:endParaRPr b="1" dirty="0" lang="ru-RU" smtClean="0" sz="2000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29000" y="2133600"/>
            <a:ext cx="550071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b="1" dirty="0" lang="ru-RU" smtClean="0" sz="200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cs charset="0" pitchFamily="18" typeface="Times New Roman"/>
              </a:rPr>
              <a:t>Самое главное </a:t>
            </a: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– положительный настрой на детский сад, если родители верят, что детский сад самое лучшее место на земле для ребенка, так же будет считать и ребенок, пусть пока на уровне внутренних ощущений</a:t>
            </a:r>
            <a:r>
              <a:rPr b="1" dirty="0" lang="ru-RU" smtClean="0" sz="2400">
                <a:solidFill>
                  <a:srgbClr val="000099"/>
                </a:solidFill>
              </a:rPr>
              <a:t>. </a:t>
            </a:r>
            <a:endParaRPr b="1" dirty="0" lang="ru-RU" sz="2400">
              <a:solidFill>
                <a:srgbClr val="000099"/>
              </a:solidFill>
            </a:endParaRPr>
          </a:p>
        </p:txBody>
      </p:sp>
      <p:pic>
        <p:nvPicPr>
          <p:cNvPr descr="IMG_3843.JPG" id="6" name="Рисунок 5"/>
          <p:cNvPicPr>
            <a:picLocks noChangeAspect="1"/>
          </p:cNvPicPr>
          <p:nvPr/>
        </p:nvPicPr>
        <p:blipFill>
          <a:blip r:embed="rId2"/>
          <a:srcRect r="1"/>
          <a:stretch>
            <a:fillRect/>
          </a:stretch>
        </p:blipFill>
        <p:spPr>
          <a:xfrm>
            <a:off x="457200" y="2057400"/>
            <a:ext cx="2819400" cy="3066715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pull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Ошибки родителей</a:t>
            </a:r>
            <a:endParaRPr lang="ru-RU" sz="2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lvl="0"/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Нельзя наказывать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или сердиться на малыша за то, что он плачет при расставании или дома при упоминании необходимости идти в сад! </a:t>
            </a:r>
          </a:p>
          <a:p>
            <a:pPr lvl="0"/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Нельзя пугать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детским садом («Вот будешь себя плохо вести, опять в детский сад пойдешь!»). </a:t>
            </a:r>
          </a:p>
          <a:p>
            <a:pPr lvl="0"/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Нельзя плохо отзываться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воспитателях и саде при ребенке.</a:t>
            </a:r>
          </a:p>
          <a:p>
            <a:pPr lvl="0"/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Нельзя обманывать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ребенка, говоря, что вы придете очень скоро, если малышу, например, предстоит оставаться в садике полдня или даже целый день. </a:t>
            </a:r>
          </a:p>
          <a:p>
            <a:pPr lvl="0"/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Пониженное внимание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ребенку. </a:t>
            </a:r>
          </a:p>
          <a:p>
            <a:pPr lvl="0"/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Пребывание в 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состоянии обеспокоенности, тревожности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с Вами должны помнить, 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 у ребёнка своё особое умение видеть, думать и чувствовать.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Сертификаты 19-21 год крипк и про\конкурс доу Образцовый детский сад\ФОН\88407832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43998" cy="107154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НАШ ЛЮБИМЫЙ ДЕТСКИЙ САД</a:t>
            </a:r>
            <a:endParaRPr lang="ru-RU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</a:endParaRPr>
          </a:p>
        </p:txBody>
      </p:sp>
      <p:pic>
        <p:nvPicPr>
          <p:cNvPr id="4" name="Золотой ключик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85786" y="1000108"/>
            <a:ext cx="7572429" cy="56793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096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ВАЖНО 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z="2000" b="1" dirty="0" smtClean="0"/>
              <a:t> 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Готовность родителей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Соблюдайте график адаптации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Техника расставания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Никакой дополнительной нагрузки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Семья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спешите домой после садика</a:t>
            </a:r>
          </a:p>
          <a:p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сертиф 103.jpg" id="7" name="Рисунок 6"/>
          <p:cNvPicPr>
            <a:picLocks noChangeAspect="1"/>
          </p:cNvPicPr>
          <p:nvPr/>
        </p:nvPicPr>
        <p:blipFill>
          <a:blip cstate="print" r:embed="rId2"/>
          <a:srcRect b="67" r="-1"/>
          <a:stretch>
            <a:fillRect/>
          </a:stretch>
        </p:blipFill>
        <p:spPr>
          <a:xfrm>
            <a:off x="2743200" y="838200"/>
            <a:ext cx="2148840" cy="27432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грамота_0001.jpg" id="5" name="Содержимое 9"/>
          <p:cNvPicPr>
            <a:picLocks noChangeAspect="1" noGrp="1"/>
          </p:cNvPicPr>
          <p:nvPr>
            <p:ph idx="4294967295" sz="quarter"/>
          </p:nvPr>
        </p:nvPicPr>
        <p:blipFill>
          <a:blip cstate="print" r:embed="rId3"/>
          <a:stretch>
            <a:fillRect/>
          </a:stretch>
        </p:blipFill>
        <p:spPr>
          <a:xfrm>
            <a:off x="228600" y="838200"/>
            <a:ext cx="2246026" cy="23622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сертиф 108.jpg" id="6" name="Рисунок 5"/>
          <p:cNvPicPr>
            <a:picLocks noChangeAspect="1"/>
          </p:cNvPicPr>
          <p:nvPr/>
        </p:nvPicPr>
        <p:blipFill>
          <a:blip cstate="print" r:embed="rId4"/>
          <a:srcRect b="-52" r="38"/>
          <a:stretch>
            <a:fillRect/>
          </a:stretch>
        </p:blipFill>
        <p:spPr>
          <a:xfrm>
            <a:off x="1143000" y="2971800"/>
            <a:ext cx="2743200" cy="2242039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4876800" y="685800"/>
            <a:ext cx="40386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algn="just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b="1" baseline="0" cap="none" dirty="0" i="0" kumimoji="0" lang="ru-RU" normalizeH="0" smtClean="0" strike="noStrike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спокойное, бодрое, веселое настроение ребенка в момент расставания и встреч с родителями;  </a:t>
            </a:r>
            <a:endParaRPr b="1" baseline="0" cap="none" dirty="0" i="0" kumimoji="0" lang="ru-RU" normalizeH="0" smtClean="0" strike="noStrike" u="none">
              <a:ln>
                <a:noFill/>
              </a:ln>
              <a:solidFill>
                <a:srgbClr val="002060"/>
              </a:solidFill>
              <a:effectLst/>
              <a:latin charset="0" pitchFamily="18" typeface="Times New Roman"/>
              <a:cs charset="0" pitchFamily="18" typeface="Times New Roman"/>
            </a:endParaRPr>
          </a:p>
          <a:p>
            <a:pPr algn="just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b="1" baseline="0" cap="none" dirty="0" i="0" kumimoji="0" lang="ru-RU" normalizeH="0" smtClean="0" strike="noStrike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уравновешенное настроение в течение дня;</a:t>
            </a:r>
            <a:endParaRPr b="1" baseline="0" cap="none" dirty="0" i="0" kumimoji="0" lang="ru-RU" normalizeH="0" smtClean="0" strike="noStrike" u="none">
              <a:ln>
                <a:noFill/>
              </a:ln>
              <a:solidFill>
                <a:srgbClr val="002060"/>
              </a:solidFill>
              <a:effectLst/>
              <a:latin charset="0" pitchFamily="18" typeface="Times New Roman"/>
              <a:cs charset="0" pitchFamily="18" typeface="Times New Roman"/>
            </a:endParaRPr>
          </a:p>
          <a:p>
            <a:pPr algn="just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b="1" baseline="0" cap="none" dirty="0" i="0" kumimoji="0" lang="ru-RU" normalizeH="0" smtClean="0" strike="noStrike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умение общаться со сверстниками, не конфликтовать; </a:t>
            </a:r>
            <a:endParaRPr b="1" baseline="0" cap="none" dirty="0" i="0" kumimoji="0" lang="ru-RU" normalizeH="0" smtClean="0" strike="noStrike" u="none">
              <a:ln>
                <a:noFill/>
              </a:ln>
              <a:solidFill>
                <a:srgbClr val="002060"/>
              </a:solidFill>
              <a:effectLst/>
              <a:latin charset="0" pitchFamily="18" typeface="Times New Roman"/>
              <a:cs charset="0" pitchFamily="18" typeface="Times New Roman"/>
            </a:endParaRPr>
          </a:p>
          <a:p>
            <a:pPr algn="just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b="1" baseline="0" cap="none" dirty="0" i="0" kumimoji="0" lang="ru-RU" normalizeH="0" smtClean="0" strike="noStrike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желание есть самостоятельно, доедать положенную норму до конца; </a:t>
            </a:r>
            <a:endParaRPr b="1" dirty="0" lang="ru-RU" smtClean="0">
              <a:solidFill>
                <a:srgbClr val="002060"/>
              </a:solidFill>
              <a:latin charset="0" pitchFamily="18" typeface="Times New Roman"/>
              <a:ea charset="0" pitchFamily="18" typeface="Times New Roman"/>
              <a:cs charset="0" pitchFamily="18" typeface="Times New Roman"/>
            </a:endParaRPr>
          </a:p>
          <a:p>
            <a:pPr algn="just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b="1" baseline="0" cap="none" dirty="0" i="0" kumimoji="0" lang="ru-RU" normalizeH="0" smtClean="0" strike="noStrike" u="none">
                <a:ln>
                  <a:noFill/>
                </a:ln>
                <a:solidFill>
                  <a:srgbClr val="002060"/>
                </a:solidFill>
                <a:effectLst/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спокойный дневной сон в группе до назначенного по режиму времени;</a:t>
            </a:r>
          </a:p>
          <a:p>
            <a:pPr algn="just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b="1" dirty="0" lang="ru-RU" smtClean="0">
                <a:solidFill>
                  <a:srgbClr val="002060"/>
                </a:solidFill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хороший аппетит, желание есть пищу самостоятельно,</a:t>
            </a:r>
          </a:p>
          <a:p>
            <a:pPr algn="just" eaLnBrk="0" hangingPunct="0">
              <a:buFont charset="0" pitchFamily="34" typeface="Arial"/>
              <a:buChar char="•"/>
            </a:pPr>
            <a:r>
              <a:rPr b="1" dirty="0" lang="ru-RU" smtClean="0">
                <a:solidFill>
                  <a:srgbClr val="002060"/>
                </a:solidFill>
                <a:latin charset="0" pitchFamily="18" typeface="Times New Roman"/>
                <a:ea charset="0" pitchFamily="34" typeface="Calibri"/>
                <a:cs charset="0" pitchFamily="18" typeface="Times New Roman"/>
              </a:rPr>
              <a:t>адекватное отношение ко взрослому, общение с ними по собственной инициативе. </a:t>
            </a:r>
          </a:p>
          <a:p>
            <a:pPr algn="just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itchFamily="34" typeface="Arial"/>
              <a:buChar char="•"/>
              <a:tabLst/>
            </a:pPr>
            <a:endParaRPr b="1" dirty="0" lang="ru-RU" smtClean="0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  <a:p>
            <a:pPr algn="just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b="0" baseline="0" cap="none" dirty="0" i="0" kumimoji="0" lang="ru-RU" normalizeH="0" smtClean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cs charset="0" pitchFamily="34"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357166"/>
            <a:ext cx="87725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vl="0"/>
            <a:r>
              <a:rPr b="1" dirty="0" lang="ru-RU" smtClean="0" sz="220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Показатели окончания адаптационного периода</a:t>
            </a:r>
            <a:endParaRPr b="1" dirty="0" lang="ru-RU" smtClean="0" sz="2200">
              <a:solidFill>
                <a:srgbClr val="C00000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charset="0" pitchFamily="18" typeface="Times New Roman"/>
              <a:cs charset="0" pitchFamily="18" typeface="Times New Roman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0" nodeType="afterEffect" presetClass="entr" presetID="2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49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49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prLst="gradientSize: 0.1" transition="in">
                                      <p:cBhvr>
                                        <p:cTn dur="1000" id="14"/>
                                        <p:tgtEl>
                                          <p:spTgt spid="4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9153"/>
    </p:bldLst>
  </p:timing>
</p:sld>
</file>

<file path=ppt/slides/slide2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428604"/>
            <a:ext cx="86439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b="1" dirty="0" lang="ru-RU" smtClean="0" sz="2000">
                <a:solidFill>
                  <a:srgbClr val="C00000"/>
                </a:solidFill>
                <a:latin charset="0" pitchFamily="18" typeface="Times New Roman"/>
                <a:ea charset="0" pitchFamily="34" typeface="Calibri"/>
                <a:cs charset="0" pitchFamily="18" typeface="Times New Roman"/>
              </a:rPr>
              <a:t>Если малыш с радостью и много говорит о детском саде, если спешит туда, если у него там друзья и куча неотложных дел, можно считать, что адаптационный период закончился. </a:t>
            </a:r>
            <a:endParaRPr b="1" dirty="0" lang="ru-RU" sz="2000">
              <a:solidFill>
                <a:srgbClr val="C00000"/>
              </a:solidFill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24400" y="2071678"/>
            <a:ext cx="42053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Целенаправленная подготовка родителей и воспитателей дает свои положительные результаты, даже при тяжелой адаптации облегчает привыкание ребенка к новым условиям</a:t>
            </a:r>
            <a:r>
              <a:rPr b="1" dirty="0" lang="ru-RU" smtClean="0" sz="2000">
                <a:solidFill>
                  <a:srgbClr val="000099"/>
                </a:solidFill>
              </a:rPr>
              <a:t>. </a:t>
            </a:r>
            <a:endParaRPr b="1" dirty="0" lang="ru-RU" sz="2000">
              <a:solidFill>
                <a:srgbClr val="000099"/>
              </a:solidFill>
            </a:endParaRPr>
          </a:p>
        </p:txBody>
      </p:sp>
      <p:pic>
        <p:nvPicPr>
          <p:cNvPr descr="сертиф 430.jpg" id="7" name="Рисунок 6"/>
          <p:cNvPicPr>
            <a:picLocks noChangeAspect="1"/>
          </p:cNvPicPr>
          <p:nvPr/>
        </p:nvPicPr>
        <p:blipFill>
          <a:blip cstate="print" r:embed="rId2"/>
          <a:srcRect b="62" r="14"/>
          <a:stretch>
            <a:fillRect/>
          </a:stretch>
        </p:blipFill>
        <p:spPr>
          <a:xfrm>
            <a:off x="381000" y="1752600"/>
            <a:ext cx="4267200" cy="3098104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pull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7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0" nodeType="afterEffect" presetClass="entr" presetID="7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6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609600"/>
            <a:ext cx="2016968" cy="175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304800" y="2819400"/>
            <a:ext cx="83820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hlinkClick r:id="rId3"/>
              </a:rPr>
              <a:t>http://goldkeybereza.ru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ctr"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</a:rPr>
              <a:t>Для Вас, родители        советы специалистов        советы психолога</a:t>
            </a:r>
          </a:p>
          <a:p>
            <a:pPr algn="ctr"/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5334000" y="3276600"/>
            <a:ext cx="6858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810000" y="3733800"/>
            <a:ext cx="6858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514600" y="1143000"/>
            <a:ext cx="63246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Inflate">
              <a:avLst/>
            </a:prstTxWarp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descr="prezentacija1.jpg" id="7" name="Рисунок 6"/>
          <p:cNvPicPr>
            <a:picLocks noChangeAspect="1"/>
          </p:cNvPicPr>
          <p:nvPr/>
        </p:nvPicPr>
        <p:blipFill>
          <a:blip r:embed="rId2"/>
          <a:srcRect b="1" r="-4688"/>
          <a:stretch>
            <a:fillRect/>
          </a:stretch>
        </p:blipFill>
        <p:spPr>
          <a:xfrm>
            <a:off x="0" y="0"/>
            <a:ext cx="964409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всё у нас устроено?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E:\2019\профориентация\dude-youre-losin-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295400"/>
            <a:ext cx="8763000" cy="546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556792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АДАПТАЦИЯ ДЕТЕЙ РАННЕГО ВОЗРАСТА К УСЛОВИЯМ ДОУ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52400" y="4876800"/>
            <a:ext cx="8839200" cy="1752600"/>
          </a:xfrm>
          <a:prstGeom prst="round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Адаптация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процесс развития приспособительных реакций организма в ответ на новые для него условия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142844" y="457200"/>
            <a:ext cx="871543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Адаптация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должна основываться на знании психических,  возрастных и индивидуальных особенностей ребенка. </a:t>
            </a: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создать максимум условий для того, чтобы ребенок безболезненно прошел все этапы привыкания к условиям ДОУ;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повышение уровня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педагогической грамотности родителей в вопросах эмоционального развития ребёнка</a:t>
            </a:r>
          </a:p>
          <a:p>
            <a:pPr indent="449263" algn="just"/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49263" algn="just"/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Как помочь ребенку адаптироваться в детском саду. - Nils Bl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667000"/>
            <a:ext cx="3429000" cy="25717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667000"/>
            <a:ext cx="3733800" cy="259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0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214282" y="357166"/>
            <a:ext cx="8643998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Проблемы в период адаптации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336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Физиологический уровень адаптации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(надо привыкнуть) к  новому режиму, ритму жизни, новым нагрузкам (необходимости сидеть, слушать, выполнять команды),  необходимости самоограничений, невозможности уединения, новой пищи, новым помещениям, освещенности, запахам.</a:t>
            </a: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Психологический уровень адаптации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(предстоит привыкнуть) к отсутствию значимого взрослого  мамы, папы…), необходимости в одиночку справляться со своими  проблемами, большому количеству новых людей и необходимости с ними взаимодействовать. Необходимости отстаивать свое личное пространство.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6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1" grpId="0"/>
    </p:bldLst>
  </p:timing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533400"/>
            <a:ext cx="87154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vl="0"/>
            <a:r>
              <a:rPr b="1" dirty="0" lang="ru-RU" smtClean="0" sz="220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ea charset="0" pitchFamily="18" typeface="Times New Roman"/>
                <a:cs charset="0" pitchFamily="18" typeface="Times New Roman"/>
              </a:rPr>
              <a:t>Факторы, определяющие успешность  адаптации детей к ДОУ: </a:t>
            </a:r>
            <a:endParaRPr dirty="0" lang="ru-RU" smtClean="0" sz="2200">
              <a:solidFill>
                <a:srgbClr val="C00000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43372" y="1142984"/>
            <a:ext cx="47863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charset="2" pitchFamily="2" typeface="Wingdings"/>
              <a:buChar char="q"/>
            </a:pP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Возраст ребенка и уровень его развития.</a:t>
            </a:r>
          </a:p>
          <a:p>
            <a:pPr lvl="0">
              <a:buFont charset="2" pitchFamily="2" typeface="Wingdings"/>
              <a:buChar char="q"/>
            </a:pPr>
            <a:r>
              <a:rPr b="1" dirty="0" err="1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Сформированность</a:t>
            </a: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 предметной и игровой деятельностей.</a:t>
            </a:r>
          </a:p>
          <a:p>
            <a:pPr lvl="0">
              <a:buFont charset="2" pitchFamily="2" typeface="Wingdings"/>
              <a:buChar char="q"/>
            </a:pP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Приближенность домашнего режима к режиму ДОУ.</a:t>
            </a:r>
          </a:p>
          <a:p>
            <a:pPr lvl="0">
              <a:buFont charset="2" pitchFamily="2" typeface="Wingdings"/>
              <a:buChar char="q"/>
            </a:pP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Наличие навыка общения с незнакомыми людьми.</a:t>
            </a:r>
          </a:p>
          <a:p>
            <a:pPr lvl="0">
              <a:buFont charset="2" pitchFamily="2" typeface="Wingdings"/>
              <a:buChar char="q"/>
            </a:pPr>
            <a:r>
              <a:rPr b="1" dirty="0" err="1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Сформированность</a:t>
            </a: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 элементарных КГН.</a:t>
            </a:r>
          </a:p>
          <a:p>
            <a:pPr lvl="0">
              <a:buFont charset="2" pitchFamily="2" typeface="Wingdings"/>
              <a:buChar char="q"/>
            </a:pP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Наличие у ребенка своеобразных привычек.</a:t>
            </a:r>
            <a:endParaRPr b="1" dirty="0" lang="ru-RU" sz="2000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descr="сертиф 092.jpg" id="5" name="Рисунок 4"/>
          <p:cNvPicPr>
            <a:picLocks noChangeAspect="1"/>
          </p:cNvPicPr>
          <p:nvPr/>
        </p:nvPicPr>
        <p:blipFill>
          <a:blip cstate="print" r:embed="rId2"/>
          <a:srcRect b="-51" r="-75" t="-380"/>
          <a:stretch>
            <a:fillRect/>
          </a:stretch>
        </p:blipFill>
        <p:spPr>
          <a:xfrm>
            <a:off x="990600" y="990600"/>
            <a:ext cx="2362200" cy="3997569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grpId="0" id="5" nodeType="after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7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3"/>
    </p:bld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53000" y="357166"/>
            <a:ext cx="39052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charset="2" pitchFamily="2" typeface="Wingdings"/>
              <a:buChar char="ü"/>
            </a:pP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частые заболевания матери во время беременности; </a:t>
            </a:r>
          </a:p>
          <a:p>
            <a:pPr>
              <a:buFont charset="2" pitchFamily="2" typeface="Wingdings"/>
              <a:buChar char="ü"/>
            </a:pP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несоответствие домашнего режима режиму ДОУ; </a:t>
            </a:r>
          </a:p>
          <a:p>
            <a:pPr>
              <a:buFont charset="2" pitchFamily="2" typeface="Wingdings"/>
              <a:buChar char="ü"/>
            </a:pP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низкий культурный и образовательный уровень семьи; </a:t>
            </a:r>
          </a:p>
          <a:p>
            <a:pPr>
              <a:buFont charset="2" pitchFamily="2" typeface="Wingdings"/>
              <a:buChar char="ü"/>
            </a:pP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злоупотребление родителей алкоголем; </a:t>
            </a:r>
          </a:p>
          <a:p>
            <a:pPr>
              <a:buFont charset="2" pitchFamily="2" typeface="Wingdings"/>
              <a:buChar char="ü"/>
            </a:pP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конфликтные отношения между родителями; </a:t>
            </a:r>
          </a:p>
          <a:p>
            <a:pPr>
              <a:buFont charset="2" pitchFamily="2" typeface="Wingdings"/>
              <a:buChar char="ü"/>
            </a:pP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отставание ребенка в нервно-психическом развитии; </a:t>
            </a:r>
          </a:p>
          <a:p>
            <a:pPr>
              <a:buFont charset="2" pitchFamily="2" typeface="Wingdings"/>
              <a:buChar char="ü"/>
            </a:pPr>
            <a:r>
              <a:rPr b="1" dirty="0" lang="ru-RU" smtClean="0" sz="20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наличие хронических заболеваний.</a:t>
            </a:r>
            <a:endParaRPr b="1" dirty="0" lang="ru-RU" sz="2000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357166"/>
            <a:ext cx="40719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b="1" dirty="0" lang="ru-RU" smtClean="0" sz="220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cs charset="0" pitchFamily="18" typeface="Times New Roman"/>
              </a:rPr>
              <a:t>Факторы </a:t>
            </a:r>
          </a:p>
          <a:p>
            <a:pPr algn="ctr"/>
            <a:r>
              <a:rPr b="1" dirty="0" lang="ru-RU" smtClean="0" sz="2200">
                <a:solidFill>
                  <a:srgbClr val="C0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cs charset="0" pitchFamily="18" typeface="Times New Roman"/>
              </a:rPr>
              <a:t>затруднения адаптации </a:t>
            </a:r>
          </a:p>
        </p:txBody>
      </p:sp>
      <p:pic>
        <p:nvPicPr>
          <p:cNvPr descr="Влияние психологического состояния женщины на ребенка - ТЕЛЕГРАФ" id="17410" name="Picture 2"/>
          <p:cNvPicPr>
            <a:picLocks noChangeArrowheads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81000" y="1371600"/>
            <a:ext cx="4419600" cy="3298209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1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7006</TotalTime>
  <Words>1011</Words>
  <Application>Microsoft Office PowerPoint</Application>
  <PresentationFormat>Экран (4:3)</PresentationFormat>
  <Paragraphs>99</Paragraphs>
  <Slides>23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Diseño predeterminado</vt:lpstr>
      <vt:lpstr>Добро пожаловать ! в   ДОМ, ГДЕ СОГРЕВАЮТСЯ СЕРДЦА </vt:lpstr>
      <vt:lpstr>НАШ ЛЮБИМЫЙ ДЕТСКИЙ САД</vt:lpstr>
      <vt:lpstr>Слайд 3</vt:lpstr>
      <vt:lpstr>Как всё у нас устроено?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Ошибки родителей</vt:lpstr>
      <vt:lpstr>ВАЖНО </vt:lpstr>
      <vt:lpstr>Слайд 21</vt:lpstr>
      <vt:lpstr>Слайд 22</vt:lpstr>
      <vt:lpstr>Слайд 23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Жанна</cp:lastModifiedBy>
  <cp:revision>905</cp:revision>
  <dcterms:created xsi:type="dcterms:W3CDTF">2010-05-23T14:28:12Z</dcterms:created>
  <dcterms:modified xsi:type="dcterms:W3CDTF">2021-04-14T11:58:04Z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1039740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