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7" r:id="rId5"/>
    <p:sldId id="268" r:id="rId6"/>
    <p:sldId id="270" r:id="rId7"/>
    <p:sldId id="269" r:id="rId8"/>
    <p:sldId id="271" r:id="rId9"/>
    <p:sldId id="272" r:id="rId10"/>
    <p:sldId id="265" r:id="rId11"/>
    <p:sldId id="266" r:id="rId12"/>
    <p:sldId id="262" r:id="rId13"/>
    <p:sldId id="273" r:id="rId14"/>
    <p:sldId id="274" r:id="rId15"/>
    <p:sldId id="279" r:id="rId16"/>
    <p:sldId id="275" r:id="rId17"/>
    <p:sldId id="261" r:id="rId18"/>
    <p:sldId id="276" r:id="rId19"/>
    <p:sldId id="25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3BD5E-4DF9-48DA-A77B-B0D2D9439337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0AEC4-78A8-462A-9DA7-5A275768A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215370" cy="485778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Georgia" pitchFamily="18" charset="0"/>
              </a:rPr>
              <a:t>Методическая выставка</a:t>
            </a:r>
            <a:r>
              <a:rPr lang="ru-RU" sz="4000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Georgia" pitchFamily="18" charset="0"/>
              </a:rPr>
              <a:t>«Современная образовательная среда детского сада»</a:t>
            </a:r>
            <a:r>
              <a:rPr lang="ru-RU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Georgia" pitchFamily="18" charset="0"/>
              </a:rPr>
            </a:br>
            <a:endParaRPr lang="ru-RU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6" name="Рисунок 5" descr="fon-dlya-prezentacii-deti_3.jpg"/>
          <p:cNvPicPr>
            <a:picLocks noChangeAspect="1"/>
          </p:cNvPicPr>
          <p:nvPr/>
        </p:nvPicPr>
        <p:blipFill>
          <a:blip r:embed="rId3"/>
          <a:srcRect t="75000" r="53750"/>
          <a:stretch>
            <a:fillRect/>
          </a:stretch>
        </p:blipFill>
        <p:spPr>
          <a:xfrm>
            <a:off x="5572132" y="4929198"/>
            <a:ext cx="2643186" cy="107155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Georgia" pitchFamily="18" charset="0"/>
              </a:rPr>
              <a:t>Плох тот воспитатель детей, который не помнит своего детства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Пользователь\Documents\2017 обр. проц\коллектив\грек\IMG_319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571612"/>
            <a:ext cx="4286280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DSC0348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1571612"/>
            <a:ext cx="4278314" cy="3208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SC03382.JPG" id="9" name="Рисунок 8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4691031" y="214290"/>
            <a:ext cx="4191030" cy="314327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C:\Users\Пользователь\Desktop\фото Улыбка февраль\IMG_20200220_093747.jpg" id="5122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rcRect b="4" r="-3"/>
          <a:stretch>
            <a:fillRect/>
          </a:stretch>
        </p:blipFill>
        <p:spPr bwMode="auto">
          <a:xfrm>
            <a:off x="285720" y="214290"/>
            <a:ext cx="4156011" cy="307183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29552" cy="1143000"/>
          </a:xfrm>
        </p:spPr>
        <p:txBody>
          <a:bodyPr/>
          <a:lstStyle/>
          <a:p>
            <a:r>
              <a:rPr b="1" dirty="0" lang="ru-RU" smtClean="0">
                <a:solidFill>
                  <a:srgbClr val="FFFF00"/>
                </a:solidFill>
                <a:latin charset="0" pitchFamily="18" typeface="Georgia"/>
              </a:rPr>
              <a:t>Обучаем - играя</a:t>
            </a:r>
            <a:endParaRPr b="1" dirty="0" lang="ru-RU">
              <a:solidFill>
                <a:srgbClr val="FFFF00"/>
              </a:solidFill>
            </a:endParaRPr>
          </a:p>
        </p:txBody>
      </p:sp>
      <p:pic>
        <p:nvPicPr>
          <p:cNvPr descr="20200324_104023.jpg" id="6" name="Рисунок 5"/>
          <p:cNvPicPr>
            <a:picLocks noChangeAspect="1"/>
          </p:cNvPicPr>
          <p:nvPr/>
        </p:nvPicPr>
        <p:blipFill>
          <a:blip cstate="print" r:embed="rId4"/>
          <a:srcRect b="-9" r="-35"/>
          <a:stretch>
            <a:fillRect/>
          </a:stretch>
        </p:blipFill>
        <p:spPr>
          <a:xfrm>
            <a:off x="4857751" y="3500438"/>
            <a:ext cx="3929105" cy="307183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SC03189.JPG" id="10" name="Рисунок 9"/>
          <p:cNvPicPr>
            <a:picLocks noChangeAspect="1"/>
          </p:cNvPicPr>
          <p:nvPr/>
        </p:nvPicPr>
        <p:blipFill>
          <a:blip cstate="print" r:embed="rId5"/>
          <a:srcRect b="-56" r="-29"/>
          <a:stretch>
            <a:fillRect/>
          </a:stretch>
        </p:blipFill>
        <p:spPr>
          <a:xfrm>
            <a:off x="285720" y="3486268"/>
            <a:ext cx="4286280" cy="3140457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Дидактическая игра – средство обучения</a:t>
            </a:r>
            <a:endParaRPr lang="ru-RU" sz="36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Цели: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Georgia" pitchFamily="18" charset="0"/>
              </a:rPr>
              <a:t>Обучающая - которую преследует взрослый;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Georgia" pitchFamily="18" charset="0"/>
              </a:rPr>
              <a:t>Игровая - ради которой действует ребенок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Виды дидактических игр</a:t>
            </a:r>
            <a:endParaRPr lang="ru-RU" sz="36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Georgia" pitchFamily="18" charset="0"/>
              </a:rPr>
              <a:t>Игры с предметами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Georgia" pitchFamily="18" charset="0"/>
              </a:rPr>
              <a:t>Настольно-печатные игры 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Georgia" pitchFamily="18" charset="0"/>
              </a:rPr>
              <a:t>Словесные игры </a:t>
            </a:r>
            <a:endParaRPr lang="ru-RU" sz="36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_1159-30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7999"/>
          </a:xfrm>
          <a:prstGeom prst="rect">
            <a:avLst/>
          </a:prstGeom>
        </p:spPr>
      </p:pic>
      <p:pic>
        <p:nvPicPr>
          <p:cNvPr id="4" name="Рисунок 3" descr="978-5-353-06999-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1500173"/>
            <a:ext cx="3603899" cy="47502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Презентация дидактического материала</a:t>
            </a:r>
            <a:endParaRPr lang="ru-RU" sz="36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3"/>
            <a:ext cx="4929222" cy="550072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Домино «Учимся читать» 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Исаева И.Ю.</a:t>
            </a:r>
          </a:p>
          <a:p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«Заселяем домики» 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Фролова А.Ю.</a:t>
            </a:r>
          </a:p>
          <a:p>
            <a:endParaRPr lang="ru-RU" sz="3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Звукарик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Каминская Н.П.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4214818"/>
            <a:ext cx="4929190" cy="2500330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>
                <a:latin typeface="Georgia" pitchFamily="18" charset="0"/>
              </a:rPr>
              <a:t/>
            </a:r>
            <a:br>
              <a:rPr lang="ru-RU" sz="2700" i="1" dirty="0" smtClean="0">
                <a:latin typeface="Georgia" pitchFamily="18" charset="0"/>
              </a:rPr>
            </a:br>
            <a:r>
              <a:rPr lang="ru-RU" sz="2700" i="1" dirty="0" smtClean="0">
                <a:latin typeface="Georgia" pitchFamily="18" charset="0"/>
              </a:rPr>
              <a:t/>
            </a:r>
            <a:br>
              <a:rPr lang="ru-RU" sz="2700" i="1" dirty="0" smtClean="0">
                <a:latin typeface="Georgia" pitchFamily="18" charset="0"/>
              </a:rPr>
            </a:br>
            <a:r>
              <a:rPr lang="ru-RU" sz="2700" i="1" dirty="0" smtClean="0">
                <a:solidFill>
                  <a:srgbClr val="002060"/>
                </a:solidFill>
                <a:latin typeface="Georgia" pitchFamily="18" charset="0"/>
              </a:rPr>
              <a:t>Каждый ребенок — художник. Трудность в том, чтобы остаться художником, выйдя из детского возраста</a:t>
            </a:r>
            <a:br>
              <a:rPr lang="ru-RU" sz="2700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200" i="1" dirty="0" smtClean="0">
                <a:solidFill>
                  <a:srgbClr val="002060"/>
                </a:solidFill>
                <a:latin typeface="Georgia" pitchFamily="18" charset="0"/>
              </a:rPr>
              <a:t>Пабло Пикассо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i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4" name="Содержимое 3" descr="40144r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20" y="183756"/>
            <a:ext cx="4357718" cy="4978576"/>
          </a:xfr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_1159-30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Georgia" pitchFamily="18" charset="0"/>
              </a:rPr>
              <a:t>Презентация дидактического материала</a:t>
            </a:r>
            <a:endParaRPr lang="ru-RU" dirty="0"/>
          </a:p>
        </p:txBody>
      </p:sp>
      <p:pic>
        <p:nvPicPr>
          <p:cNvPr id="4" name="Содержимое 3" descr="unname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29388" y="928670"/>
            <a:ext cx="2357454" cy="3040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00034" y="1714488"/>
            <a:ext cx="5857916" cy="4286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«Математические цветочки»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Грек М.П.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«Круги ЛУЛЛИЯ»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Ченцова Е.В.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Казакова Е.А.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Викторова Е.В.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«Какие разные лица»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Казакова С.Ю.</a:t>
            </a:r>
          </a:p>
          <a:p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0802538_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429000"/>
            <a:ext cx="2146568" cy="31527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Рисунок 8" descr="cover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578" y="3500438"/>
            <a:ext cx="2095500" cy="31051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498gq2a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463" y="0"/>
            <a:ext cx="915946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_1159-30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_1159-30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1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09600" y="0"/>
            <a:ext cx="82296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Презентация дидактического материала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Рисунок 9" descr="cov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1428736"/>
            <a:ext cx="2508937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>
            <a:off x="500034" y="1785926"/>
            <a:ext cx="6572296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«Внимание! Дорога!»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Зубакова А.В.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Лепбук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«Пожарная безопасность»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Черникова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Е.Н.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Овчинникова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Т.В.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«Дорожная АЗБУКА»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Казакова С.Ю.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Макет «Животные жарких стран и Севера»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Гриднева с.В.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Ямалдинова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Т.И.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Georgia" pitchFamily="18" charset="0"/>
              </a:rPr>
              <a:t>Значение игры в жизни ребёнка</a:t>
            </a:r>
            <a:r>
              <a:rPr lang="ru-RU" dirty="0">
                <a:latin typeface="Georgia" pitchFamily="18" charset="0"/>
              </a:rPr>
              <a:t/>
            </a:r>
            <a:br>
              <a:rPr lang="ru-RU" dirty="0"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285860"/>
            <a:ext cx="4572032" cy="271464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i="1" dirty="0">
                <a:solidFill>
                  <a:srgbClr val="002060"/>
                </a:solidFill>
                <a:latin typeface="Georgia" pitchFamily="18" charset="0"/>
              </a:rPr>
              <a:t>«Игра – это огромное светлое нежное, через которое в духовный мир ребенка вливается живительный поток  представлений и понятий об окружающем мире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Georgia" pitchFamily="18" charset="0"/>
              </a:rPr>
              <a:t>Игра – это искра, зажигающая огонек пытливости и любознательности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»</a:t>
            </a:r>
            <a:endParaRPr lang="ru-RU" i="1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i="1" dirty="0">
                <a:solidFill>
                  <a:srgbClr val="002060"/>
                </a:solidFill>
                <a:latin typeface="Georgia" pitchFamily="18" charset="0"/>
              </a:rPr>
              <a:t>                                        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В.А.Сухомлинский</a:t>
            </a:r>
            <a:endParaRPr lang="ru-RU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1071546"/>
            <a:ext cx="3429024" cy="29289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071942"/>
            <a:ext cx="8215370" cy="12858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002060"/>
                </a:solidFill>
                <a:latin typeface="Georgia" pitchFamily="18" charset="0"/>
              </a:rPr>
              <a:t>Чтобы играть и быть счастливым, ребенку вполне достаточно нашей любви и готовности делать что-то вместе с 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ним</a:t>
            </a:r>
          </a:p>
          <a:p>
            <a:pPr algn="ctr"/>
            <a:r>
              <a:rPr lang="ru-RU" i="1" dirty="0" err="1" smtClean="0">
                <a:solidFill>
                  <a:srgbClr val="002060"/>
                </a:solidFill>
                <a:latin typeface="Georgia" pitchFamily="18" charset="0"/>
              </a:rPr>
              <a:t>Лорена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Georgia" pitchFamily="18" charset="0"/>
              </a:rPr>
              <a:t>Паджалунга</a:t>
            </a:r>
            <a:endParaRPr lang="ru-RU" i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8" name="Рисунок 7" descr="IMG_78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428736"/>
            <a:ext cx="3821901" cy="2547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Игра выполняет несколько функций</a:t>
            </a:r>
            <a:r>
              <a:rPr lang="ru-RU" sz="3600" dirty="0" smtClean="0">
                <a:latin typeface="Georgia" pitchFamily="18" charset="0"/>
              </a:rPr>
              <a:t/>
            </a:r>
            <a:br>
              <a:rPr lang="ru-RU" sz="3600" dirty="0" smtClean="0">
                <a:latin typeface="Georgia" pitchFamily="18" charset="0"/>
              </a:rPr>
            </a:b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Обучение и развитие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Познание мира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Способ общения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Развитие социальных навыков и знакомство с социальными ролями.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Проработка чувств и обучение управлению эмоциями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Удовольствие, радость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n-dlya-prezentacii-deti_1.jpg" id="5" name="Содержимое 4"/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descr="Рисунок2.jpg" id="6" name="Содержимое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214290"/>
            <a:ext cx="3597988" cy="269709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Рисунок1.jpg" id="4" name="Рисунок 3"/>
          <p:cNvPicPr>
            <a:picLocks noChangeAspect="1"/>
          </p:cNvPicPr>
          <p:nvPr/>
        </p:nvPicPr>
        <p:blipFill>
          <a:blip r:embed="rId4">
            <a:lum bright="-10000" contrast="10000"/>
          </a:blip>
          <a:stretch>
            <a:fillRect/>
          </a:stretch>
        </p:blipFill>
        <p:spPr>
          <a:xfrm>
            <a:off x="642910" y="214290"/>
            <a:ext cx="3714776" cy="278608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Рисунок3.jpg" id="7" name="Рисунок 6"/>
          <p:cNvPicPr>
            <a:picLocks noChangeAspect="1"/>
          </p:cNvPicPr>
          <p:nvPr/>
        </p:nvPicPr>
        <p:blipFill>
          <a:blip r:embed="rId5"/>
          <a:srcRect b="-38" r="824" t="1969"/>
          <a:stretch>
            <a:fillRect/>
          </a:stretch>
        </p:blipFill>
        <p:spPr>
          <a:xfrm>
            <a:off x="5143504" y="3143248"/>
            <a:ext cx="3286148" cy="244850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Рисунок4.jpg" id="8" name="Рисунок 7"/>
          <p:cNvPicPr>
            <a:picLocks noChangeAspect="1"/>
          </p:cNvPicPr>
          <p:nvPr/>
        </p:nvPicPr>
        <p:blipFill>
          <a:blip r:embed="rId6"/>
          <a:srcRect b="122" r="22"/>
          <a:stretch>
            <a:fillRect/>
          </a:stretch>
        </p:blipFill>
        <p:spPr>
          <a:xfrm>
            <a:off x="928662" y="3143248"/>
            <a:ext cx="3071834" cy="2497975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6" name="Содержимое 5" descr="IMG_316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28728" y="428604"/>
            <a:ext cx="6381794" cy="47863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n-dlya-prezentacii-deti_1.jpg" id="5" name="Содержимо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descr="Рисунок3.jpg" id="4" name="Содержимое 3"/>
          <p:cNvPicPr>
            <a:picLocks noChangeAspect="1" noGrp="1"/>
          </p:cNvPicPr>
          <p:nvPr>
            <p:ph idx="1"/>
          </p:nvPr>
        </p:nvPicPr>
        <p:blipFill>
          <a:blip r:embed="rId3"/>
          <a:srcRect b="1025" l="176" r="-16"/>
          <a:stretch>
            <a:fillRect/>
          </a:stretch>
        </p:blipFill>
        <p:spPr>
          <a:xfrm>
            <a:off x="1428728" y="571480"/>
            <a:ext cx="6503162" cy="4857784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1905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4" name="Содержимое 3" descr="DSC0244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71604" y="500042"/>
            <a:ext cx="6572296" cy="49292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4" name="Содержимое 3" descr="IMG_313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85853" y="482182"/>
            <a:ext cx="6786610" cy="5089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on-dlya-prezentacii-det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4" name="Содержимое 3" descr="DSC0337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57738" y="500042"/>
            <a:ext cx="6477045" cy="48577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207</Words>
  <Application>Microsoft Office PowerPoint</Application>
  <PresentationFormat>Экран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Методическая выставка «Современная образовательная среда детского сада» </vt:lpstr>
      <vt:lpstr>Значение игры в жизни ребёнка </vt:lpstr>
      <vt:lpstr>Игра выполняет несколько функций </vt:lpstr>
      <vt:lpstr>Слайд 4</vt:lpstr>
      <vt:lpstr>Слайд 5</vt:lpstr>
      <vt:lpstr>Слайд 6</vt:lpstr>
      <vt:lpstr>Слайд 7</vt:lpstr>
      <vt:lpstr>Слайд 8</vt:lpstr>
      <vt:lpstr>Слайд 9</vt:lpstr>
      <vt:lpstr>Плох тот воспитатель детей, который не помнит своего детства  </vt:lpstr>
      <vt:lpstr>Обучаем - играя</vt:lpstr>
      <vt:lpstr>Дидактическая игра – средство обучения</vt:lpstr>
      <vt:lpstr>Виды дидактических игр</vt:lpstr>
      <vt:lpstr>Презентация дидактического материала</vt:lpstr>
      <vt:lpstr>  Каждый ребенок — художник. Трудность в том, чтобы остаться художником, выйдя из детского возраста Пабло Пикассо </vt:lpstr>
      <vt:lpstr>Презентация дидактического материала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выставка «Современная образовательная среда детского сада»</dc:title>
  <dc:creator>Пользователь</dc:creator>
  <cp:lastModifiedBy>Пользователь</cp:lastModifiedBy>
  <cp:revision>49</cp:revision>
  <dcterms:created xsi:type="dcterms:W3CDTF">2020-04-14T08:02:24Z</dcterms:created>
  <dcterms:modified xsi:type="dcterms:W3CDTF">2021-02-02T06:45:38Z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1026415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