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sldIdLst>
    <p:sldId id="319" r:id="rId2"/>
    <p:sldId id="267" r:id="rId3"/>
    <p:sldId id="314" r:id="rId4"/>
    <p:sldId id="316" r:id="rId5"/>
    <p:sldId id="321" r:id="rId6"/>
    <p:sldId id="327" r:id="rId7"/>
    <p:sldId id="309" r:id="rId8"/>
    <p:sldId id="326" r:id="rId9"/>
    <p:sldId id="312" r:id="rId10"/>
    <p:sldId id="329" r:id="rId11"/>
    <p:sldId id="323" r:id="rId12"/>
    <p:sldId id="310" r:id="rId13"/>
    <p:sldId id="317" r:id="rId14"/>
    <p:sldId id="307" r:id="rId15"/>
    <p:sldId id="325" r:id="rId16"/>
    <p:sldId id="330" r:id="rId17"/>
    <p:sldId id="328" r:id="rId18"/>
    <p:sldId id="318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00"/>
    <a:srgbClr val="FFCCFF"/>
    <a:srgbClr val="FF99FF"/>
    <a:srgbClr val="660066"/>
    <a:srgbClr val="800080"/>
    <a:srgbClr val="990099"/>
    <a:srgbClr val="CC0066"/>
    <a:srgbClr val="CC0000"/>
    <a:srgbClr val="B20E31"/>
    <a:srgbClr val="CC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316" autoAdjust="0"/>
  </p:normalViewPr>
  <p:slideViewPr>
    <p:cSldViewPr>
      <p:cViewPr>
        <p:scale>
          <a:sx n="50" d="100"/>
          <a:sy n="50" d="100"/>
        </p:scale>
        <p:origin x="-2430" y="-9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0434074192419607"/>
          <c:y val="4.5840985124781984E-2"/>
          <c:w val="0.53939079050535699"/>
          <c:h val="0.76341142487908775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Уровень подготовки воспитанников к школе</c:v>
                </c:pt>
              </c:strCache>
            </c:strRef>
          </c:tx>
          <c:cat>
            <c:numRef>
              <c:f>Лист1!$A$2:$A$3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65</c:v>
                </c:pt>
                <c:pt idx="1">
                  <c:v>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5DA-4289-9A21-68DBF21138B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Мотивация к обучению</c:v>
                </c:pt>
              </c:strCache>
            </c:strRef>
          </c:tx>
          <c:cat>
            <c:numRef>
              <c:f>Лист1!$A$2:$A$3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60</c:v>
                </c:pt>
                <c:pt idx="1">
                  <c:v>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5DA-4289-9A21-68DBF21138B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Владение навыками решения задач </c:v>
                </c:pt>
              </c:strCache>
            </c:strRef>
          </c:tx>
          <c:cat>
            <c:numRef>
              <c:f>Лист1!$A$2:$A$3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65</c:v>
                </c:pt>
                <c:pt idx="1">
                  <c:v>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5DA-4289-9A21-68DBF21138BC}"/>
            </c:ext>
          </c:extLst>
        </c:ser>
        <c:dLbls>
          <c:showVal val="1"/>
        </c:dLbls>
        <c:shape val="cylinder"/>
        <c:axId val="177516928"/>
        <c:axId val="177518464"/>
        <c:axId val="0"/>
      </c:bar3DChart>
      <c:catAx>
        <c:axId val="177516928"/>
        <c:scaling>
          <c:orientation val="minMax"/>
        </c:scaling>
        <c:axPos val="b"/>
        <c:numFmt formatCode="General" sourceLinked="1"/>
        <c:tickLblPos val="nextTo"/>
        <c:crossAx val="177518464"/>
        <c:crossesAt val="0"/>
        <c:auto val="1"/>
        <c:lblAlgn val="ctr"/>
        <c:lblOffset val="100"/>
      </c:catAx>
      <c:valAx>
        <c:axId val="177518464"/>
        <c:scaling>
          <c:orientation val="minMax"/>
          <c:max val="100"/>
          <c:min val="0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%</a:t>
                </a:r>
              </a:p>
            </c:rich>
          </c:tx>
          <c:layout>
            <c:manualLayout>
              <c:xMode val="edge"/>
              <c:yMode val="edge"/>
              <c:x val="7.4494043923621356E-2"/>
              <c:y val="9.5208078304975709E-3"/>
            </c:manualLayout>
          </c:layout>
        </c:title>
        <c:numFmt formatCode="General" sourceLinked="0"/>
        <c:tickLblPos val="nextTo"/>
        <c:crossAx val="177516928"/>
        <c:crosses val="autoZero"/>
        <c:crossBetween val="between"/>
        <c:majorUnit val="10"/>
        <c:minorUnit val="2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9AFCF-C008-48D5-8243-EBED5777E659}" type="datetimeFigureOut">
              <a:rPr lang="ru-RU" smtClean="0"/>
              <a:pPr/>
              <a:t>14.03.2019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0B97B-A2D4-4389-90F1-8936E95363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175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0B97B-A2D4-4389-90F1-8936E9536342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01985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0B97B-A2D4-4389-90F1-8936E9536342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1005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7789776" cy="1470025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7356" y="2112941"/>
            <a:ext cx="5429288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908FAE-D069-464D-A7E5-67273B8D2A4E}" type="datetimeFigureOut">
              <a:rPr lang="ru-RU" smtClean="0"/>
              <a:pPr>
                <a:defRPr/>
              </a:pPr>
              <a:t>14.03.2019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FB53EA-161A-4777-9ED9-37D89A868A9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431AA8-0128-4EF9-82D7-2ED5283D3296}" type="datetimeFigureOut">
              <a:rPr lang="ru-RU" smtClean="0"/>
              <a:pPr>
                <a:defRPr/>
              </a:pPr>
              <a:t>14.03.2019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AC01A0-6F8A-48C3-A1BA-32905EFC4B1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336965-B79F-4BCF-A39F-33FD1E5B56F2}" type="datetimeFigureOut">
              <a:rPr lang="ru-RU" smtClean="0"/>
              <a:pPr>
                <a:defRPr/>
              </a:pPr>
              <a:t>14.03.2019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22D17B-5DBC-43E1-AEB1-6E9F92C9F9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C3399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0C528B-6BE8-4CC9-80D6-474707A11EE7}" type="datetimeFigureOut">
              <a:rPr lang="ru-RU" smtClean="0"/>
              <a:pPr>
                <a:defRPr/>
              </a:pPr>
              <a:t>14.03.2019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AE2887-94C9-45B9-AE2C-5CD7E8257B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604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586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4491F7-B613-4BCE-96CB-60600E482C70}" type="datetimeFigureOut">
              <a:rPr lang="ru-RU" smtClean="0"/>
              <a:pPr>
                <a:defRPr/>
              </a:pPr>
              <a:t>14.03.2019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C02E9-6D29-4BEC-AF9A-F27EEB52D86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7F6CC0-C663-45C3-9EE7-55DE68B3B620}" type="datetimeFigureOut">
              <a:rPr lang="ru-RU" smtClean="0"/>
              <a:pPr>
                <a:defRPr/>
              </a:pPr>
              <a:t>14.03.2019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2E5A27-4472-49E8-937C-BA40FBCB8A3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633DDA-C1F3-42BF-9B6B-37C966B5B6AF}" type="datetimeFigureOut">
              <a:rPr lang="ru-RU" smtClean="0"/>
              <a:pPr>
                <a:defRPr/>
              </a:pPr>
              <a:t>14.03.2019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3F5D8-FA1E-4665-AED9-92658182785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5C4A47-9620-4CEB-B0C9-4980A48EC8D4}" type="datetimeFigureOut">
              <a:rPr lang="ru-RU" smtClean="0"/>
              <a:pPr>
                <a:defRPr/>
              </a:pPr>
              <a:t>14.03.2019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22B87-2199-4E2A-A2A1-FCA441650E2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161E52-DF11-48EE-B106-5E3EAB84F6EE}" type="datetimeFigureOut">
              <a:rPr lang="ru-RU" smtClean="0"/>
              <a:pPr>
                <a:defRPr/>
              </a:pPr>
              <a:t>14.03.2019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C4554A-9865-4E31-B2BB-EB58AD0A4BE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070245-A336-4FD7-B5F9-CF5676B1E8E9}" type="datetimeFigureOut">
              <a:rPr lang="ru-RU" smtClean="0"/>
              <a:pPr>
                <a:defRPr/>
              </a:pPr>
              <a:t>14.03.2019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954F0E-BAEE-49F9-B658-A9E6A54614D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8314F8-7294-4979-B8C0-877AC8C01256}" type="datetimeFigureOut">
              <a:rPr lang="ru-RU" smtClean="0"/>
              <a:pPr>
                <a:defRPr/>
              </a:pPr>
              <a:t>14.03.2019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D2BE44-4AB7-43F9-B5D4-4EBD22C0B12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rgbClr val="FFFFFF">
              <a:alpha val="65098"/>
            </a:srgb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F8CE977-5B80-4351-85AF-68858E630626}" type="datetimeFigureOut">
              <a:rPr lang="ru-RU" smtClean="0"/>
              <a:pPr>
                <a:defRPr/>
              </a:pPr>
              <a:t>14.03.2019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19AF574-B069-4BC9-8F4E-193126F350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 ?><Relationships xmlns="http://schemas.openxmlformats.org/package/2006/relationships"><Relationship Id="rId3" Target="../media/image15.jpeg" Type="http://schemas.openxmlformats.org/officeDocument/2006/relationships/image"/><Relationship Id="rId2" Target="../media/image14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9.xml.rels><?xml version="1.0" encoding="UTF-8" standalone="yes" ?><Relationships xmlns="http://schemas.openxmlformats.org/package/2006/relationships"><Relationship Id="rId3" Target="../media/image13.jpeg" Type="http://schemas.openxmlformats.org/officeDocument/2006/relationships/image"/><Relationship Id="rId2" Target="../media/image12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99792" y="980728"/>
            <a:ext cx="63001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b="1" dirty="0" lang="ru-RU" smtClean="0" sz="4800">
                <a:solidFill>
                  <a:srgbClr val="00206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Исаева</a:t>
            </a:r>
            <a:endParaRPr b="1" dirty="0" lang="ru-RU" sz="4800">
              <a:solidFill>
                <a:srgbClr val="002060"/>
              </a:solidFill>
              <a:latin charset="0" panose="02020603050405020304" pitchFamily="18" typeface="Times New Roman"/>
              <a:cs charset="0" panose="02020603050405020304" pitchFamily="18" typeface="Times New Roman"/>
            </a:endParaRPr>
          </a:p>
          <a:p>
            <a:pPr algn="ctr"/>
            <a:r>
              <a:rPr b="1" dirty="0" lang="ru-RU" sz="4800">
                <a:solidFill>
                  <a:srgbClr val="00206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 </a:t>
            </a:r>
            <a:r>
              <a:rPr b="1" dirty="0" lang="ru-RU" smtClean="0" sz="4800">
                <a:solidFill>
                  <a:srgbClr val="00206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Ирина Юрьевна,</a:t>
            </a:r>
            <a:endParaRPr b="1" dirty="0" lang="ru-RU" sz="4800">
              <a:solidFill>
                <a:srgbClr val="002060"/>
              </a:solidFill>
              <a:latin charset="0" panose="02020603050405020304" pitchFamily="18" typeface="Times New Roman"/>
              <a:cs charset="0" panose="02020603050405020304" pitchFamily="18" typeface="Times New Roman"/>
            </a:endParaRPr>
          </a:p>
          <a:p>
            <a:pPr algn="ctr"/>
            <a:r>
              <a:rPr b="1" dirty="0" lang="ru-RU" sz="4800">
                <a:solidFill>
                  <a:srgbClr val="00206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в</a:t>
            </a:r>
            <a:r>
              <a:rPr b="1" dirty="0" lang="ru-RU" smtClean="0" sz="4800">
                <a:solidFill>
                  <a:srgbClr val="00206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оспитатель  </a:t>
            </a:r>
            <a:endParaRPr b="1" dirty="0" lang="ru-RU" sz="4800">
              <a:solidFill>
                <a:srgbClr val="002060"/>
              </a:solidFill>
              <a:latin charset="0" panose="02020603050405020304" pitchFamily="18" typeface="Times New Roman"/>
              <a:cs charset="0" panose="02020603050405020304" pitchFamily="18" typeface="Times New Roman"/>
            </a:endParaRPr>
          </a:p>
          <a:p>
            <a:pPr algn="ctr"/>
            <a:r>
              <a:rPr b="1" dirty="0" lang="ru-RU" sz="4800">
                <a:solidFill>
                  <a:srgbClr val="00206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МАДОУ №23 </a:t>
            </a:r>
          </a:p>
          <a:p>
            <a:pPr algn="ctr"/>
            <a:r>
              <a:rPr b="1" dirty="0" lang="ru-RU" sz="4800">
                <a:solidFill>
                  <a:srgbClr val="00206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«Золотой ключик»</a:t>
            </a:r>
          </a:p>
        </p:txBody>
      </p:sp>
      <p:pic>
        <p:nvPicPr>
          <p:cNvPr id="3" name="Рисунок 2"/>
          <p:cNvPicPr/>
          <p:nvPr/>
        </p:nvPicPr>
        <p:blipFill>
          <a:blip cstate="print" r:embed="rId2"/>
          <a:srcRect b="1" r="-46"/>
          <a:stretch>
            <a:fillRect/>
          </a:stretch>
        </p:blipFill>
        <p:spPr bwMode="auto">
          <a:xfrm>
            <a:off x="428596" y="928670"/>
            <a:ext cx="2578773" cy="3816530"/>
          </a:xfrm>
          <a:prstGeom prst="roundRect">
            <a:avLst>
              <a:gd fmla="val 8594" name="adj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algn="bl" blurRad="12700" dir="5400000" dist="5000" endPos="28000" rotWithShape="0" stA="38000" sy="-100000"/>
          </a:effectLst>
        </p:spPr>
      </p:pic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1126322" y="-360040"/>
            <a:ext cx="8321578" cy="720080"/>
          </a:xfrm>
        </p:spPr>
        <p:txBody>
          <a:bodyPr>
            <a:noAutofit/>
          </a:bodyPr>
          <a:lstStyle/>
          <a:p>
            <a:pPr algn="l" eaLnBrk="0" hangingPunct="0"/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Каждая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палочка - это число, выраженное цветом и величиной.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8256393" y="1412776"/>
            <a:ext cx="457200" cy="4022413"/>
          </a:xfrm>
          <a:prstGeom prst="rect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662364" y="1844824"/>
            <a:ext cx="457200" cy="3538795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8166860" y="5408460"/>
            <a:ext cx="636265" cy="49990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effectLst/>
                <a:latin typeface="Times New Roman"/>
                <a:ea typeface="Calibri"/>
                <a:cs typeface="Times New Roman"/>
              </a:rPr>
              <a:t>10</a:t>
            </a:r>
            <a:endParaRPr lang="ru-RU" sz="2400" dirty="0">
              <a:effectLst/>
              <a:ea typeface="Calibri"/>
              <a:cs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530595" y="5405869"/>
            <a:ext cx="636265" cy="49990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effectLst/>
                <a:latin typeface="Times New Roman"/>
                <a:ea typeface="Calibri"/>
                <a:cs typeface="Times New Roman"/>
              </a:rPr>
              <a:t>9</a:t>
            </a:r>
            <a:endParaRPr lang="ru-RU" sz="2400" dirty="0">
              <a:effectLst/>
              <a:ea typeface="Calibri"/>
              <a:cs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894330" y="5371604"/>
            <a:ext cx="636265" cy="49990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effectLst/>
                <a:latin typeface="Times New Roman"/>
                <a:ea typeface="Calibri"/>
                <a:cs typeface="Times New Roman"/>
              </a:rPr>
              <a:t>8</a:t>
            </a:r>
            <a:endParaRPr lang="ru-RU" sz="2400" dirty="0">
              <a:effectLst/>
              <a:ea typeface="Calibri"/>
              <a:cs typeface="Times New Roman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344900" y="5398822"/>
            <a:ext cx="636265" cy="49990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effectLst/>
                <a:latin typeface="Times New Roman"/>
                <a:ea typeface="Calibri"/>
                <a:cs typeface="Times New Roman"/>
              </a:rPr>
              <a:t>7</a:t>
            </a:r>
            <a:endParaRPr lang="ru-RU" sz="2400" dirty="0">
              <a:effectLst/>
              <a:ea typeface="Calibri"/>
              <a:cs typeface="Times New Roman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677145" y="5408460"/>
            <a:ext cx="636265" cy="49990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effectLst/>
                <a:latin typeface="Times New Roman"/>
                <a:ea typeface="Calibri"/>
                <a:cs typeface="Times New Roman"/>
              </a:rPr>
              <a:t>6</a:t>
            </a:r>
            <a:endParaRPr lang="ru-RU" sz="2400" dirty="0">
              <a:effectLst/>
              <a:ea typeface="Calibri"/>
              <a:cs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968979" y="5435153"/>
            <a:ext cx="636265" cy="49990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effectLst/>
                <a:latin typeface="Times New Roman"/>
                <a:ea typeface="Calibri"/>
                <a:cs typeface="Times New Roman"/>
              </a:rPr>
              <a:t>5</a:t>
            </a:r>
            <a:endParaRPr lang="ru-RU" sz="2400" dirty="0">
              <a:effectLst/>
              <a:ea typeface="Calibri"/>
              <a:cs typeface="Times New Roman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318467" y="5391480"/>
            <a:ext cx="636265" cy="49990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effectLst/>
                <a:latin typeface="Times New Roman"/>
                <a:ea typeface="Calibri"/>
                <a:cs typeface="Times New Roman"/>
              </a:rPr>
              <a:t>4</a:t>
            </a:r>
            <a:endParaRPr lang="ru-RU" sz="2400" dirty="0">
              <a:effectLst/>
              <a:ea typeface="Calibri"/>
              <a:cs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604911" y="5383619"/>
            <a:ext cx="636265" cy="49990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effectLst/>
                <a:latin typeface="Times New Roman"/>
                <a:ea typeface="Calibri"/>
                <a:cs typeface="Times New Roman"/>
              </a:rPr>
              <a:t>3</a:t>
            </a:r>
            <a:endParaRPr lang="ru-RU" sz="2400" dirty="0">
              <a:effectLst/>
              <a:ea typeface="Calibri"/>
              <a:cs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011140" y="5360287"/>
            <a:ext cx="636265" cy="49990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effectLst/>
                <a:latin typeface="Times New Roman"/>
                <a:ea typeface="Calibri"/>
                <a:cs typeface="Times New Roman"/>
              </a:rPr>
              <a:t>2</a:t>
            </a:r>
            <a:endParaRPr lang="ru-RU" sz="2400" dirty="0">
              <a:effectLst/>
              <a:ea typeface="Calibri"/>
              <a:cs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348674" y="5306200"/>
            <a:ext cx="636265" cy="49990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effectLst/>
                <a:latin typeface="Times New Roman"/>
                <a:ea typeface="Calibri"/>
                <a:cs typeface="Times New Roman"/>
              </a:rPr>
              <a:t>1</a:t>
            </a:r>
            <a:endParaRPr lang="ru-RU" sz="2400" dirty="0">
              <a:effectLst/>
              <a:ea typeface="Calibri"/>
              <a:cs typeface="Times New Roman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047831" y="2204864"/>
            <a:ext cx="457200" cy="3166740"/>
          </a:xfrm>
          <a:prstGeom prst="rect">
            <a:avLst/>
          </a:prstGeom>
          <a:solidFill>
            <a:srgbClr val="B20E3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414127" y="2636912"/>
            <a:ext cx="457200" cy="273669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787663" y="3068960"/>
            <a:ext cx="457200" cy="2302644"/>
          </a:xfrm>
          <a:prstGeom prst="rect">
            <a:avLst/>
          </a:prstGeom>
          <a:solidFill>
            <a:srgbClr val="800080"/>
          </a:solidFill>
          <a:ln>
            <a:solidFill>
              <a:srgbClr val="66006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5117213" y="3423982"/>
            <a:ext cx="457200" cy="193522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3783976" y="4289763"/>
            <a:ext cx="457200" cy="102937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4408000" y="3788234"/>
            <a:ext cx="457200" cy="151740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2335148" y="4770552"/>
            <a:ext cx="457200" cy="4546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3053685" y="4495794"/>
            <a:ext cx="457200" cy="737460"/>
          </a:xfrm>
          <a:prstGeom prst="rect">
            <a:avLst/>
          </a:prstGeom>
          <a:solidFill>
            <a:srgbClr val="FFCCFF"/>
          </a:solidFill>
          <a:ln>
            <a:solidFill>
              <a:srgbClr val="FFCCF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8633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animBg="1"/>
      <p:bldP spid="1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idx="4294967295" type="ctrTitle"/>
          </p:nvPr>
        </p:nvSpPr>
        <p:spPr bwMode="auto">
          <a:xfrm>
            <a:off x="811867" y="116632"/>
            <a:ext cx="8321578" cy="720080"/>
          </a:xfrm>
        </p:spPr>
        <p:txBody>
          <a:bodyPr>
            <a:noAutofit/>
          </a:bodyPr>
          <a:lstStyle/>
          <a:p>
            <a:pPr algn="l" eaLnBrk="0" hangingPunct="0"/>
            <a:r>
              <a:rPr b="1" dirty="0" lang="ru-RU" smtClean="0" sz="48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  <a:t/>
            </a:r>
            <a:br>
              <a:rPr b="1" dirty="0" lang="ru-RU" smtClean="0" sz="48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</a:br>
            <a:r>
              <a:rPr b="1" dirty="0" lang="ru-RU" sz="48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  <a:t/>
            </a:r>
            <a:br>
              <a:rPr b="1" dirty="0" lang="ru-RU" sz="48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</a:br>
            <a:r>
              <a:rPr b="1" dirty="0" lang="ru-RU" smtClean="0" sz="48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  <a:t/>
            </a:r>
            <a:br>
              <a:rPr b="1" dirty="0" lang="ru-RU" smtClean="0" sz="48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</a:br>
            <a:r>
              <a:rPr b="1" dirty="0" lang="ru-RU" smtClean="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  <a:t>Родители – полноправные участники образовательного процесса</a:t>
            </a:r>
            <a:endParaRPr b="1" dirty="0" lang="ru-RU">
              <a:solidFill>
                <a:srgbClr val="002060"/>
              </a:solidFill>
              <a:latin charset="0" pitchFamily="18" typeface="Times New Roman"/>
              <a:ea charset="0" pitchFamily="34" typeface="Calibri"/>
              <a:cs charset="0" pitchFamily="18" typeface="Times New Roman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cstate="print" r:embed="rId2"/>
          <a:srcRect b="-134" r="-2249"/>
          <a:stretch/>
        </p:blipFill>
        <p:spPr>
          <a:xfrm>
            <a:off x="4381492" y="3140968"/>
            <a:ext cx="3600400" cy="2646477"/>
          </a:xfrm>
          <a:prstGeom prst="roundRect">
            <a:avLst>
              <a:gd fmla="val 8594" name="adj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algn="bl" blurRad="12700" dir="5400000" dist="5000" endPos="28000" rotWithShape="0" stA="38000" sy="-100000"/>
          </a:effectLst>
        </p:spPr>
      </p:pic>
      <p:pic>
        <p:nvPicPr>
          <p:cNvPr descr="DSC04392.JPG" id="8" name="Рисунок 7"/>
          <p:cNvPicPr>
            <a:picLocks noChangeAspect="1"/>
          </p:cNvPicPr>
          <p:nvPr/>
        </p:nvPicPr>
        <p:blipFill rotWithShape="1">
          <a:blip cstate="print" r:embed="rId3"/>
          <a:srcRect b="-38" r="99"/>
          <a:stretch/>
        </p:blipFill>
        <p:spPr>
          <a:xfrm>
            <a:off x="1331640" y="2774547"/>
            <a:ext cx="2697875" cy="2367689"/>
          </a:xfrm>
          <a:prstGeom prst="roundRect">
            <a:avLst>
              <a:gd fmla="val 8594" name="adj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algn="bl" blurRad="12700" dir="5400000" dist="5000" endPos="28000" rotWithShape="0" stA="38000" sy="-100000"/>
          </a:effectLst>
        </p:spPr>
      </p:pic>
    </p:spTree>
    <p:extLst>
      <p:ext uri="{BB962C8B-B14F-4D97-AF65-F5344CB8AC3E}">
        <p14:creationId xmlns:p14="http://schemas.microsoft.com/office/powerpoint/2010/main" xmlns="" val="3336503185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>
                            <p:stCondLst>
                              <p:cond delay="2000"/>
                            </p:stCondLst>
                            <p:childTnLst>
                              <p:par>
                                <p:cTn fill="hold" id="9" nodeType="after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1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>
                            <p:stCondLst>
                              <p:cond delay="4000"/>
                            </p:stCondLst>
                            <p:childTnLst>
                              <p:par>
                                <p:cTn fill="hold" id="13" nodeType="after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15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395536" y="74211"/>
            <a:ext cx="8496944" cy="228600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LEGO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в переводе с латыни «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 складываю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«я учусь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endParaRPr lang="ru-RU" altLang="ru-RU" b="1" i="1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F:\Математическон моделирование 1\ФОТО\DSC05149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204864"/>
            <a:ext cx="4608512" cy="34563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181071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s://malyavok.net/wp-content/uploads/2017/06/gSegkv-xBPs.jpg" id="6" name="Рисунок 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5403" y="260648"/>
            <a:ext cx="3744416" cy="2800650"/>
          </a:xfrm>
          <a:prstGeom prst="roundRect">
            <a:avLst>
              <a:gd fmla="val 8594" name="adj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algn="bl" blurRad="12700" dir="5400000" dist="5000" endPos="28000" rotWithShape="0" stA="38000" sy="-100000"/>
          </a:effectLst>
        </p:spPr>
      </p:pic>
      <p:pic>
        <p:nvPicPr>
          <p:cNvPr descr="F:\Математическон моделирование 1\ФОТО\ФОТО\DSCN1105.JPG" id="8" name="Рисунок 7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595736"/>
            <a:ext cx="4104456" cy="3456384"/>
          </a:xfrm>
          <a:prstGeom prst="roundRect">
            <a:avLst>
              <a:gd fmla="val 8594" name="adj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algn="bl" blurRad="12700" dir="5400000" dist="5000" endPos="28000" rotWithShape="0" stA="38000" sy="-100000"/>
          </a:effectLst>
        </p:spPr>
      </p:pic>
      <p:pic>
        <p:nvPicPr>
          <p:cNvPr descr="http://www.detiburg.ru/image/interest/3400/3377/201304/307.448b3438d22355c5/307n.jpg?1367053489" id="10" name="Рисунок 9"/>
          <p:cNvPicPr/>
          <p:nvPr/>
        </p:nvPicPr>
        <p:blipFill rotWithShape="1">
          <a:blip cstate="print"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/>
        </p:blipFill>
        <p:spPr bwMode="auto">
          <a:xfrm>
            <a:off x="5868144" y="260648"/>
            <a:ext cx="3095625" cy="2935605"/>
          </a:xfrm>
          <a:prstGeom prst="roundRect">
            <a:avLst>
              <a:gd fmla="val 8594" name="adj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algn="bl" blurRad="12700" dir="5400000" dist="5000" endPos="28000" rotWithShape="0" stA="38000" sy="-100000"/>
          </a:effectLst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524396383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>
                            <p:stCondLst>
                              <p:cond delay="2000"/>
                            </p:stCondLst>
                            <p:childTnLst>
                              <p:par>
                                <p:cTn fill="hold" id="9" nodeType="after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1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>
                            <p:stCondLst>
                              <p:cond delay="4000"/>
                            </p:stCondLst>
                            <p:childTnLst>
                              <p:par>
                                <p:cTn fill="hold" id="13" nodeType="after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15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Box 9"/>
          <p:cNvSpPr txBox="1">
            <a:spLocks noChangeArrowheads="1"/>
          </p:cNvSpPr>
          <p:nvPr/>
        </p:nvSpPr>
        <p:spPr bwMode="auto">
          <a:xfrm>
            <a:off x="623954" y="332656"/>
            <a:ext cx="79928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Результаты работы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40034062"/>
              </p:ext>
            </p:extLst>
          </p:nvPr>
        </p:nvGraphicFramePr>
        <p:xfrm>
          <a:off x="-69448" y="1124744"/>
          <a:ext cx="9213448" cy="4429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641714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Box 9"/>
          <p:cNvSpPr txBox="1">
            <a:spLocks noChangeArrowheads="1"/>
          </p:cNvSpPr>
          <p:nvPr/>
        </p:nvSpPr>
        <p:spPr bwMode="auto">
          <a:xfrm>
            <a:off x="683568" y="231640"/>
            <a:ext cx="8208912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Перспективы:</a:t>
            </a:r>
          </a:p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продолжить 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работу по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данному направлению с 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привлечением родителей через организацию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клуба «Интеллектуальная 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лесенка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worksourcerogue.org/wp-content/uploads/2015/06/childcare-1024x683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253747"/>
            <a:ext cx="2864995" cy="20786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8" name="Picture 4" descr="http://www.maam.ru/upload/blogs/detsad-198563-141270864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92200" y="3933056"/>
            <a:ext cx="2820929" cy="18483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xmlns="" val="3641714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Box 9"/>
          <p:cNvSpPr txBox="1">
            <a:spLocks noChangeArrowheads="1"/>
          </p:cNvSpPr>
          <p:nvPr/>
        </p:nvSpPr>
        <p:spPr bwMode="auto">
          <a:xfrm>
            <a:off x="293242" y="260648"/>
            <a:ext cx="8208912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Перспективы: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ЛЕГО</a:t>
            </a:r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теки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https://slushik.ru/wp-content/uploads/2017/03/%D0%9B%D0%B5%D0%B3%D0%BE-%D0%94%D0%B5%D1%82%D0%B8-1024x71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56021" y="1772816"/>
            <a:ext cx="3564161" cy="24018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https://www.newkaliningrad.ru/upload/medialibrary/421/421204d54277199073fc367abd010a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30528"/>
            <a:ext cx="3834308" cy="24839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2584256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Box 9"/>
          <p:cNvSpPr txBox="1">
            <a:spLocks noChangeArrowheads="1"/>
          </p:cNvSpPr>
          <p:nvPr/>
        </p:nvSpPr>
        <p:spPr bwMode="auto">
          <a:xfrm>
            <a:off x="623954" y="332656"/>
            <a:ext cx="7992888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атематические 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способности очень важно развивать в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дошкольном 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возрасте,  потому что основные кирпичики для будущих гениев закладываются в возрасте до 7 лет. </a:t>
            </a:r>
            <a:endParaRPr lang="ru-RU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Задача педагогов-открыть 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«царицы наук» дверцу в сердце каждого  ребенка. </a:t>
            </a:r>
          </a:p>
          <a:p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gnezdyshko10.ru/wp-content/uploads/2015/11/sosredotachivatsja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20398" y="4292905"/>
            <a:ext cx="2922265" cy="21027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32555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180"/>
                            </p:stCondLst>
                            <p:childTnLst>
                              <p:par>
                                <p:cTn id="10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fill="hold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980"/>
                            </p:stCondLst>
                            <p:childTnLst>
                              <p:par>
                                <p:cTn id="1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Box 9"/>
          <p:cNvSpPr txBox="1">
            <a:spLocks noChangeArrowheads="1"/>
          </p:cNvSpPr>
          <p:nvPr/>
        </p:nvSpPr>
        <p:spPr bwMode="auto">
          <a:xfrm>
            <a:off x="1475656" y="-747464"/>
            <a:ext cx="5853979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ru-RU" sz="6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</a:t>
            </a:r>
          </a:p>
          <a:p>
            <a:pPr algn="ctr"/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ЗА</a:t>
            </a:r>
          </a:p>
          <a:p>
            <a:pPr algn="ctr"/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ВНИМАНИЕ!</a:t>
            </a:r>
          </a:p>
          <a:p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https://rebenkoved.ru/wp-content/uploads/2016/09/1_52551b4dc4a6352551b4dc4aa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717032"/>
            <a:ext cx="3323590" cy="221424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251577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000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000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755650" y="1700213"/>
            <a:ext cx="7786688" cy="2286000"/>
          </a:xfrm>
        </p:spPr>
        <p:txBody>
          <a:bodyPr>
            <a:no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ru-RU" altLang="ru-RU" sz="3000" b="1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+mj-ea"/>
              </a:rPr>
              <a:t>ФОРМИРОВАНИЕ ЭЛЕМЕНТАРНЫХ МАТЕМАТИЧЕСКИХ ПРЕДСТАВЛЕНИЙ </a:t>
            </a:r>
            <a:br>
              <a:rPr lang="ru-RU" altLang="ru-RU" sz="3000" b="1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+mj-ea"/>
              </a:rPr>
            </a:br>
            <a:r>
              <a:rPr lang="ru-RU" altLang="ru-RU" sz="3000" b="1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+mj-ea"/>
              </a:rPr>
              <a:t> ДОШКОЛЬНИКОВ ПОСРЕДСТВОМ </a:t>
            </a:r>
            <a:r>
              <a:rPr lang="ru-RU" altLang="ru-RU" sz="3000" b="1" dirty="0" smtClean="0">
                <a:solidFill>
                  <a:srgbClr val="FF0000"/>
                </a:solidFill>
                <a:latin typeface="Times New Roman" pitchFamily="18" charset="0"/>
              </a:rPr>
              <a:t>ИГРОВЫХ </a:t>
            </a:r>
            <a:r>
              <a:rPr lang="ru-RU" altLang="ru-RU" sz="3000" b="1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+mj-ea"/>
              </a:rPr>
              <a:t> ТЕХНОЛОГИЙ </a:t>
            </a:r>
            <a:br>
              <a:rPr lang="ru-RU" altLang="ru-RU" sz="3000" b="1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+mj-ea"/>
              </a:rPr>
            </a:br>
            <a:r>
              <a:rPr lang="ru-RU" altLang="ru-RU" sz="3000" b="1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+mj-ea"/>
              </a:rPr>
              <a:t>«ПАЛОЧКИ КЮИЗЕНЕРА»</a:t>
            </a:r>
            <a:r>
              <a:rPr lang="ru-RU" altLang="ru-RU" sz="3000" b="1" dirty="0" smtClean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ru-RU" altLang="ru-RU" sz="3000" b="1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+mj-ea"/>
              </a:rPr>
              <a:t>И «ЛЕГО»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656355" y="1412776"/>
            <a:ext cx="7786688" cy="228600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Концепции развития математического образования в Российской Федерации </a:t>
            </a:r>
            <a:r>
              <a:rPr lang="ru-RU" sz="4800" dirty="0">
                <a:solidFill>
                  <a:srgbClr val="002060"/>
                </a:solidFill>
              </a:rPr>
              <a:t/>
            </a:r>
            <a:br>
              <a:rPr lang="ru-RU" sz="4800" dirty="0">
                <a:solidFill>
                  <a:srgbClr val="002060"/>
                </a:solidFill>
              </a:rPr>
            </a:br>
            <a:endParaRPr lang="ru-RU" altLang="ru-RU" sz="4800" b="1" i="1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</a:endParaRPr>
          </a:p>
        </p:txBody>
      </p:sp>
      <p:pic>
        <p:nvPicPr>
          <p:cNvPr id="4" name="Picture 1" descr="D:\рис\standart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293096"/>
            <a:ext cx="4375099" cy="121444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6949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13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539552" y="2420888"/>
            <a:ext cx="7786688" cy="2286000"/>
          </a:xfrm>
        </p:spPr>
        <p:txBody>
          <a:bodyPr>
            <a:noAutofit/>
          </a:bodyPr>
          <a:lstStyle/>
          <a:p>
            <a:pPr algn="l" fontAlgn="base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altLang="ru-RU" sz="2800" b="1" i="1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85527" y="-171400"/>
            <a:ext cx="7786688" cy="7466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1950">
              <a:defRPr/>
            </a:pPr>
            <a:r>
              <a:rPr lang="ru-RU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alt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387474" y="575259"/>
            <a:ext cx="8786812" cy="581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Char char="ü"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формировать понятие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числовой последовательности, состава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числа;</a:t>
            </a:r>
          </a:p>
          <a:p>
            <a:pPr marL="361950" indent="-346075" eaLnBrk="1" hangingPunct="1">
              <a:buFont typeface="Wingdings" pitchFamily="2" charset="2"/>
              <a:buChar char="ü"/>
              <a:tabLst>
                <a:tab pos="268288" algn="l"/>
              </a:tabLst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познакомить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последовательностью чисел натурального ряда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61950" indent="-346075" eaLnBrk="1" hangingPunct="1">
              <a:buFont typeface="Wingdings" pitchFamily="2" charset="2"/>
              <a:buChar char="ü"/>
              <a:tabLst>
                <a:tab pos="268288" algn="l"/>
              </a:tabLst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ознакомить с составом числа;</a:t>
            </a:r>
          </a:p>
          <a:p>
            <a:pPr marL="361950" indent="-346075" eaLnBrk="1" hangingPunct="1">
              <a:buFont typeface="Wingdings" pitchFamily="2" charset="2"/>
              <a:buChar char="ü"/>
              <a:tabLst>
                <a:tab pos="268288" algn="l"/>
              </a:tabLst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учить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делить целое на части и измерять объекты условными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мерками;</a:t>
            </a:r>
          </a:p>
          <a:p>
            <a:pPr marL="361950" indent="-346075" eaLnBrk="1" hangingPunct="1">
              <a:buFont typeface="Wingdings" pitchFamily="2" charset="2"/>
              <a:buChar char="ü"/>
              <a:tabLst>
                <a:tab pos="268288" algn="l"/>
              </a:tabLst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учить  прямому и обратному счету;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1950" indent="-346075" eaLnBrk="1" hangingPunct="1">
              <a:buFont typeface="Wingdings" pitchFamily="2" charset="2"/>
              <a:buChar char="ü"/>
              <a:tabLst>
                <a:tab pos="268288" algn="l"/>
              </a:tabLst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познакомить с арифметическими действиями «сложение», «вычитание»; </a:t>
            </a:r>
          </a:p>
          <a:p>
            <a:pPr marL="361950" indent="-346075" eaLnBrk="1" hangingPunct="1">
              <a:buFont typeface="Wingdings" pitchFamily="2" charset="2"/>
              <a:buChar char="ü"/>
              <a:tabLst>
                <a:tab pos="268288" algn="l"/>
              </a:tabLst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формировать навыки составления и решения задач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61950" indent="-346075" eaLnBrk="1" hangingPunct="1">
              <a:buFont typeface="Wingdings" pitchFamily="2" charset="2"/>
              <a:buChar char="ü"/>
              <a:tabLst>
                <a:tab pos="268288" algn="l"/>
              </a:tabLst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Формировать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редпосылки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учебной деятельности;</a:t>
            </a:r>
          </a:p>
          <a:p>
            <a:pPr marL="361950" indent="-346075" eaLnBrk="1" hangingPunct="1">
              <a:buFont typeface="Wingdings" pitchFamily="2" charset="2"/>
              <a:buChar char="ü"/>
              <a:tabLst>
                <a:tab pos="268288" algn="l"/>
              </a:tabLst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развивать восприятие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мышление, зрительную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слуховую память, 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внимание, умение работать в коллективе.</a:t>
            </a:r>
          </a:p>
          <a:p>
            <a:pPr marL="0" indent="0" eaLnBrk="1" hangingPunct="1"/>
            <a:endParaRPr lang="ru-RU" dirty="0"/>
          </a:p>
          <a:p>
            <a:pPr eaLnBrk="1" hangingPunct="1">
              <a:buFontTx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36498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idx="4294967295" type="ctrTitle"/>
          </p:nvPr>
        </p:nvSpPr>
        <p:spPr bwMode="auto">
          <a:xfrm>
            <a:off x="539552" y="2420888"/>
            <a:ext cx="7786688" cy="2286000"/>
          </a:xfrm>
        </p:spPr>
        <p:txBody>
          <a:bodyPr>
            <a:noAutofit/>
          </a:bodyPr>
          <a:lstStyle/>
          <a:p>
            <a:pPr algn="l" fontAlgn="base"/>
            <a:r>
              <a:rPr dirty="0" lang="ru-RU" smtClean="0" sz="2800">
                <a:latin charset="0" pitchFamily="18" typeface="Times New Roman"/>
                <a:cs charset="0" pitchFamily="18" typeface="Times New Roman"/>
              </a:rPr>
              <a:t/>
            </a:r>
            <a:br>
              <a:rPr dirty="0" lang="ru-RU" smtClean="0" sz="2800">
                <a:latin charset="0" pitchFamily="18" typeface="Times New Roman"/>
                <a:cs charset="0" pitchFamily="18" typeface="Times New Roman"/>
              </a:rPr>
            </a:br>
            <a:r>
              <a:rPr dirty="0" lang="ru-RU" smtClean="0" sz="2800">
                <a:latin charset="0" pitchFamily="18" typeface="Times New Roman"/>
                <a:cs charset="0" pitchFamily="18" typeface="Times New Roman"/>
              </a:rPr>
              <a:t/>
            </a:r>
            <a:br>
              <a:rPr dirty="0" lang="ru-RU" smtClean="0" sz="2800">
                <a:latin charset="0" pitchFamily="18" typeface="Times New Roman"/>
                <a:cs charset="0" pitchFamily="18" typeface="Times New Roman"/>
              </a:rPr>
            </a:br>
            <a:r>
              <a:rPr dirty="0" lang="ru-RU" sz="2800">
                <a:latin charset="0" pitchFamily="18" typeface="Times New Roman"/>
                <a:cs charset="0" pitchFamily="18" typeface="Times New Roman"/>
              </a:rPr>
              <a:t/>
            </a:r>
            <a:br>
              <a:rPr dirty="0" lang="ru-RU" sz="2800">
                <a:latin charset="0" pitchFamily="18" typeface="Times New Roman"/>
                <a:cs charset="0" pitchFamily="18" typeface="Times New Roman"/>
              </a:rPr>
            </a:br>
            <a:r>
              <a:rPr dirty="0" lang="ru-RU" smtClean="0" sz="2800">
                <a:latin charset="0" pitchFamily="18" typeface="Times New Roman"/>
                <a:cs charset="0" pitchFamily="18" typeface="Times New Roman"/>
              </a:rPr>
              <a:t/>
            </a:r>
            <a:br>
              <a:rPr dirty="0" lang="ru-RU" smtClean="0" sz="2800">
                <a:latin charset="0" pitchFamily="18" typeface="Times New Roman"/>
                <a:cs charset="0" pitchFamily="18" typeface="Times New Roman"/>
              </a:rPr>
            </a:br>
            <a:r>
              <a:rPr dirty="0" lang="ru-RU" smtClean="0" sz="2800">
                <a:latin charset="0" pitchFamily="18" typeface="Times New Roman"/>
                <a:cs charset="0" pitchFamily="18" typeface="Times New Roman"/>
              </a:rPr>
              <a:t/>
            </a:r>
            <a:br>
              <a:rPr dirty="0" lang="ru-RU" smtClean="0" sz="2800">
                <a:latin charset="0" pitchFamily="18" typeface="Times New Roman"/>
                <a:cs charset="0" pitchFamily="18" typeface="Times New Roman"/>
              </a:rPr>
            </a:br>
            <a:r>
              <a:rPr dirty="0" lang="ru-RU" sz="2800">
                <a:latin charset="0" pitchFamily="18" typeface="Times New Roman"/>
                <a:cs charset="0" pitchFamily="18" typeface="Times New Roman"/>
              </a:rPr>
              <a:t/>
            </a:r>
            <a:br>
              <a:rPr dirty="0" lang="ru-RU" sz="2800">
                <a:latin charset="0" pitchFamily="18" typeface="Times New Roman"/>
                <a:cs charset="0" pitchFamily="18" typeface="Times New Roman"/>
              </a:rPr>
            </a:br>
            <a:endParaRPr altLang="ru-RU" b="1" dirty="0" i="1" lang="ru-RU" smtClean="0" sz="2800">
              <a:ln>
                <a:noFill/>
              </a:ln>
              <a:solidFill>
                <a:srgbClr val="002060"/>
              </a:solidFill>
              <a:effectLst/>
              <a:latin charset="0" pitchFamily="18" typeface="Times New Roman"/>
              <a:cs charset="0" pitchFamily="18" typeface="Times New Roman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85527" y="-171400"/>
            <a:ext cx="7786688" cy="746659"/>
          </a:xfrm>
          <a:prstGeom prst="rect">
            <a:avLst/>
          </a:prstGeom>
        </p:spPr>
        <p:txBody>
          <a:bodyPr anchor="ctr" bIns="45720" lIns="91440" rIns="91440" rtlCol="0" tIns="45720" vert="horz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1950">
              <a:defRPr/>
            </a:pPr>
            <a:r>
              <a:rPr b="1" dirty="0" lang="ru-RU" smtClean="0" sz="34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  <a:t/>
            </a:r>
            <a:br>
              <a:rPr b="1" dirty="0" lang="ru-RU" smtClean="0" sz="34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</a:br>
            <a:endParaRPr altLang="ru-RU" b="1" dirty="0" lang="ru-RU" smtClean="0" sz="3200">
              <a:solidFill>
                <a:srgbClr val="FF0000"/>
              </a:solidFill>
              <a:latin charset="0" pitchFamily="18" typeface="Times New Roman"/>
              <a:cs charset="0" pitchFamily="18" typeface="Times New Roman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387474" y="575259"/>
            <a:ext cx="87868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 indent="-342900" marL="342900">
              <a:defRPr>
                <a:solidFill>
                  <a:schemeClr val="tx1"/>
                </a:solidFill>
                <a:latin charset="0" typeface="Arial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typeface="Arial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typeface="Arial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typeface="Arial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typeface="Arial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typeface="Arial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typeface="Arial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typeface="Arial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typeface="Arial"/>
              </a:defRPr>
            </a:lvl9pPr>
          </a:lstStyle>
          <a:p>
            <a:pPr eaLnBrk="1" hangingPunct="1">
              <a:buFontTx/>
              <a:buAutoNum type="arabicPeriod"/>
            </a:pPr>
            <a:endParaRPr dirty="0"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88938" y="387896"/>
            <a:ext cx="837221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b="1" dirty="0" lang="ru-RU" sz="28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  <a:t>Новизна технологий заключается в том, они позволяют «через руки», в доступной и интересной форме подвести к пониманию различных математических понятий. </a:t>
            </a:r>
          </a:p>
        </p:txBody>
      </p:sp>
      <p:pic>
        <p:nvPicPr>
          <p:cNvPr descr="https://media.mnn.com/assets/images/2016/09/legos.jpg.653x0_q80_crop-smart.jpg" id="2054" name="Picture 6"/>
          <p:cNvPicPr>
            <a:picLocks noChangeArrowheads="1" noChangeAspect="1"/>
          </p:cNvPicPr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73273" y="2708920"/>
            <a:ext cx="3207607" cy="2141680"/>
          </a:xfrm>
          <a:prstGeom prst="roundRect">
            <a:avLst>
              <a:gd fmla="val 8594" name="adj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algn="bl" blurRad="12700" dir="5400000" dist="5000" endPos="28000" rotWithShape="0" stA="38000" sy="-100000"/>
          </a:effectLst>
          <a:extLst/>
        </p:spPr>
      </p:pic>
      <p:pic>
        <p:nvPicPr>
          <p:cNvPr descr="http://www.maam.ru/upload/blogs/detsad-911563-1479119556.jpg" id="2056" name="Picture 8"/>
          <p:cNvPicPr>
            <a:picLocks noChangeArrowheads="1"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86"/>
          <a:stretch/>
        </p:blipFill>
        <p:spPr bwMode="auto">
          <a:xfrm>
            <a:off x="5364088" y="3414876"/>
            <a:ext cx="2970599" cy="2102356"/>
          </a:xfrm>
          <a:prstGeom prst="roundRect">
            <a:avLst>
              <a:gd fmla="val 8594" name="adj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algn="bl" blurRad="12700" dir="5400000" dist="5000" endPos="28000" rotWithShape="0" stA="38000" sy="-100000"/>
          </a:effectLst>
          <a:extLst/>
        </p:spPr>
      </p:pic>
    </p:spTree>
    <p:extLst>
      <p:ext uri="{BB962C8B-B14F-4D97-AF65-F5344CB8AC3E}">
        <p14:creationId xmlns:p14="http://schemas.microsoft.com/office/powerpoint/2010/main" xmlns="" val="3936498535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Ph="1" nodeType="afterEffect" presetClass="entr" presetID="42" presetSubtype="0">
                                  <p:stCondLst>
                                    <p:cond delay="0"/>
                                  </p:stCondLst>
                                  <p:endCondLst>
                                    <p:cond delay="0" evt="begin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13"/>
                                        <p:tgtEl>
                                          <p:spTgt spid="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>
                            <p:stCondLst>
                              <p:cond delay="3000"/>
                            </p:stCondLst>
                            <p:childTnLst>
                              <p:par>
                                <p:cTn fill="hold" id="15" nodeType="afterEffect" presetClass="entr" presetID="6" presetSubtype="16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17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>
                            <p:stCondLst>
                              <p:cond delay="6250"/>
                            </p:stCondLst>
                            <p:childTnLst>
                              <p:par>
                                <p:cTn fill="hold" id="19" nodeType="after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21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539552" y="2420888"/>
            <a:ext cx="7786688" cy="2286000"/>
          </a:xfrm>
        </p:spPr>
        <p:txBody>
          <a:bodyPr>
            <a:noAutofit/>
          </a:bodyPr>
          <a:lstStyle/>
          <a:p>
            <a:pPr algn="l" fontAlgn="base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altLang="ru-RU" sz="2800" b="1" i="1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85527" y="-171400"/>
            <a:ext cx="7786688" cy="7466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1950">
              <a:defRPr/>
            </a:pPr>
            <a:r>
              <a:rPr lang="ru-RU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alt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388938" y="575259"/>
            <a:ext cx="87868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AutoNum type="arabicPeriod"/>
            </a:pPr>
            <a:endParaRPr lang="ru-RU" dirty="0"/>
          </a:p>
        </p:txBody>
      </p:sp>
      <p:pic>
        <p:nvPicPr>
          <p:cNvPr id="2050" name="Picture 2" descr="G:\IMG_47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8938" y="423751"/>
            <a:ext cx="3430934" cy="25732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9" name="Рисунок 8" descr="F:\Математическон моделирование 1\ФОТО\DSCN1125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75259"/>
            <a:ext cx="3629845" cy="25956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 descr="F:\Математическон моделирование 1\ФОТО\DSC05096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50679" y="3356992"/>
            <a:ext cx="3456384" cy="25137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26445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755650" y="1700213"/>
            <a:ext cx="7786688" cy="2286000"/>
          </a:xfrm>
        </p:spPr>
        <p:txBody>
          <a:bodyPr>
            <a:noAutofit/>
          </a:bodyPr>
          <a:lstStyle/>
          <a:p>
            <a:pPr algn="l" eaLnBrk="1" hangingPunct="1">
              <a:lnSpc>
                <a:spcPct val="150000"/>
              </a:lnSpc>
              <a:defRPr/>
            </a:pPr>
            <a:r>
              <a:rPr lang="ru-RU" altLang="ru-RU" sz="5200" b="1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+mj-ea"/>
              </a:rPr>
              <a:t>«Я слышу – я забываю,</a:t>
            </a:r>
            <a:br>
              <a:rPr lang="ru-RU" altLang="ru-RU" sz="5200" b="1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+mj-ea"/>
              </a:rPr>
            </a:br>
            <a:r>
              <a:rPr lang="ru-RU" altLang="ru-RU" sz="5200" b="1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+mj-ea"/>
              </a:rPr>
              <a:t>  </a:t>
            </a:r>
            <a:r>
              <a:rPr lang="ru-RU" altLang="ru-RU" sz="5200" b="1" dirty="0" smtClean="0">
                <a:solidFill>
                  <a:srgbClr val="002060"/>
                </a:solidFill>
                <a:latin typeface="Times New Roman" pitchFamily="18" charset="0"/>
              </a:rPr>
              <a:t>Я вижу – я запоминаю,</a:t>
            </a:r>
            <a:br>
              <a:rPr lang="ru-RU" altLang="ru-RU" sz="5200" b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altLang="ru-RU" sz="5200" b="1" dirty="0" smtClean="0">
                <a:solidFill>
                  <a:srgbClr val="002060"/>
                </a:solidFill>
                <a:latin typeface="Times New Roman" pitchFamily="18" charset="0"/>
              </a:rPr>
              <a:t>  Я делаю – я понимаю»</a:t>
            </a:r>
            <a:br>
              <a:rPr lang="ru-RU" altLang="ru-RU" sz="5200" b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altLang="ru-RU" sz="5200" b="1" dirty="0" smtClean="0">
                <a:solidFill>
                  <a:srgbClr val="002060"/>
                </a:solidFill>
                <a:latin typeface="Times New Roman" pitchFamily="18" charset="0"/>
              </a:rPr>
              <a:t>                </a:t>
            </a:r>
            <a:r>
              <a:rPr lang="ru-RU" altLang="ru-RU" sz="3600" b="1" i="1" dirty="0" smtClean="0">
                <a:solidFill>
                  <a:srgbClr val="002060"/>
                </a:solidFill>
                <a:latin typeface="Times New Roman" pitchFamily="18" charset="0"/>
              </a:rPr>
              <a:t>(Китайская пословица)</a:t>
            </a:r>
            <a:endParaRPr lang="ru-RU" altLang="ru-RU" sz="3600" b="1" i="1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536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87624" y="332656"/>
            <a:ext cx="74168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b="1" dirty="0" lang="ru-RU" sz="2800">
                <a:solidFill>
                  <a:srgbClr val="FF0000"/>
                </a:solidFill>
                <a:latin charset="0" pitchFamily="18" typeface="Times New Roman"/>
                <a:cs charset="0" pitchFamily="18" typeface="Times New Roman"/>
              </a:rPr>
              <a:t>Палочки </a:t>
            </a:r>
            <a:r>
              <a:rPr b="1" dirty="0" err="1" lang="ru-RU" sz="2800">
                <a:solidFill>
                  <a:srgbClr val="FF0000"/>
                </a:solidFill>
                <a:latin charset="0" pitchFamily="18" typeface="Times New Roman"/>
                <a:cs charset="0" pitchFamily="18" typeface="Times New Roman"/>
              </a:rPr>
              <a:t>Кюизенера</a:t>
            </a:r>
            <a:r>
              <a:rPr b="1" dirty="0" lang="ru-RU" sz="2800">
                <a:solidFill>
                  <a:srgbClr val="FF0000"/>
                </a:solidFill>
                <a:latin charset="0" pitchFamily="18" typeface="Times New Roman"/>
                <a:cs charset="0" pitchFamily="18" typeface="Times New Roman"/>
              </a:rPr>
              <a:t> </a:t>
            </a:r>
            <a:r>
              <a:rPr b="1" dirty="0" lang="ru-RU" sz="28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  <a:t>– это счетные палочки, которые еще называют «числа в цвете», </a:t>
            </a:r>
            <a:r>
              <a:rPr b="1" dirty="0" lang="ru-RU" smtClean="0" sz="28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  <a:t>цветными </a:t>
            </a:r>
            <a:r>
              <a:rPr b="1" dirty="0" lang="ru-RU" sz="28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  <a:t>числами, цветными линеечками</a:t>
            </a:r>
            <a:r>
              <a:rPr b="1" dirty="0" lang="ru-RU" smtClean="0" sz="2800">
                <a:solidFill>
                  <a:srgbClr val="002060"/>
                </a:solidFill>
                <a:latin charset="0" pitchFamily="18" typeface="Times New Roman"/>
                <a:cs charset="0" pitchFamily="18" typeface="Times New Roman"/>
              </a:rPr>
              <a:t>. </a:t>
            </a:r>
            <a:endParaRPr b="1" dirty="0" lang="ru-RU" sz="2800">
              <a:solidFill>
                <a:srgbClr val="002060"/>
              </a:solidFill>
              <a:latin charset="0" pitchFamily="18" typeface="Times New Roman"/>
              <a:cs charset="0" pitchFamily="18" typeface="Times New Roman"/>
            </a:endParaRPr>
          </a:p>
        </p:txBody>
      </p:sp>
      <p:pic>
        <p:nvPicPr>
          <p:cNvPr descr="http://polonskaya-blog.ru/wp-content/uploads/2017/02/6-41.jpg" id="3074" name="Picture 2"/>
          <p:cNvPicPr>
            <a:picLocks noChangeArrowheads="1" noChangeAspect="1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1" y="1724125"/>
            <a:ext cx="2330745" cy="3263045"/>
          </a:xfrm>
          <a:prstGeom prst="roundRect">
            <a:avLst>
              <a:gd fmla="val 8594" name="adj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algn="bl" blurRad="12700" dir="5400000" dist="5000" endPos="28000" rotWithShape="0" stA="38000" sy="-100000"/>
          </a:effectLst>
          <a:extLst/>
        </p:spPr>
      </p:pic>
      <p:pic>
        <p:nvPicPr>
          <p:cNvPr descr="https://i.ytimg.com/vi/57b9fBWPUfE/maxresdefault.jpg" id="8" name="Рисунок 7"/>
          <p:cNvPicPr/>
          <p:nvPr/>
        </p:nvPicPr>
        <p:blipFill rotWithShape="1">
          <a:blip cstate="print"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-1" r="31"/>
          <a:stretch/>
        </p:blipFill>
        <p:spPr bwMode="auto">
          <a:xfrm>
            <a:off x="4888335" y="2996952"/>
            <a:ext cx="3438128" cy="2592288"/>
          </a:xfrm>
          <a:prstGeom prst="roundRect">
            <a:avLst>
              <a:gd fmla="val 8594" name="adj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algn="bl" blurRad="12700" dir="5400000" dist="5000" endPos="28000" rotWithShape="0" stA="38000" sy="-100000"/>
          </a:effectLst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1440530818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6" presetSubtype="16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7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>
                            <p:stCondLst>
                              <p:cond delay="3250"/>
                            </p:stCondLst>
                            <p:childTnLst>
                              <p:par>
                                <p:cTn fill="hold" id="9" nodeType="after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1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>
                            <p:stCondLst>
                              <p:cond delay="5250"/>
                            </p:stCondLst>
                            <p:childTnLst>
                              <p:par>
                                <p:cTn fill="hold" grpId="0" id="13" nodeType="after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15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395536" y="-531440"/>
            <a:ext cx="8321578" cy="720080"/>
          </a:xfrm>
        </p:spPr>
        <p:txBody>
          <a:bodyPr>
            <a:noAutofit/>
          </a:bodyPr>
          <a:lstStyle/>
          <a:p>
            <a:pPr algn="l" eaLnBrk="0" hangingPunct="0"/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каждом из наборов действует правило: чем больше длина палочки, тем больше значение того числа, которое она выражает. </a:t>
            </a:r>
          </a:p>
        </p:txBody>
      </p:sp>
      <p:pic>
        <p:nvPicPr>
          <p:cNvPr id="7" name="Picture 4" descr="C:\Documents and Settings\Татьяна\Рабочий стол\Рисунок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793122">
            <a:off x="4615031" y="1504834"/>
            <a:ext cx="3857625" cy="460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270446">
            <a:off x="1844997" y="1868025"/>
            <a:ext cx="2144818" cy="3240006"/>
          </a:xfrm>
          <a:prstGeom prst="rect">
            <a:avLst/>
          </a:prstGeom>
          <a:noFill/>
          <a:ln w="15875">
            <a:solidFill>
              <a:srgbClr val="00502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36503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4_aksesuary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2120</TotalTime>
  <Words>234</Words>
  <Application>Microsoft Office PowerPoint</Application>
  <PresentationFormat>Экран (4:3)</PresentationFormat>
  <Paragraphs>58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4_aksesuary</vt:lpstr>
      <vt:lpstr>Слайд 1</vt:lpstr>
      <vt:lpstr>ФОРМИРОВАНИЕ ЭЛЕМЕНТАРНЫХ МАТЕМАТИЧЕСКИХ ПРЕДСТАВЛЕНИЙ   ДОШКОЛЬНИКОВ ПОСРЕДСТВОМ ИГРОВЫХ  ТЕХНОЛОГИЙ  «ПАЛОЧКИ КЮИЗЕНЕРА»  И «ЛЕГО»</vt:lpstr>
      <vt:lpstr>Концепции развития математического образования в Российской Федерации  </vt:lpstr>
      <vt:lpstr>      </vt:lpstr>
      <vt:lpstr>      </vt:lpstr>
      <vt:lpstr>      </vt:lpstr>
      <vt:lpstr>«Я слышу – я забываю,   Я вижу – я запоминаю,   Я делаю – я понимаю»                 (Китайская пословица)</vt:lpstr>
      <vt:lpstr>Слайд 8</vt:lpstr>
      <vt:lpstr>   В каждом из наборов действует правило: чем больше длина палочки, тем больше значение того числа, которое она выражает. </vt:lpstr>
      <vt:lpstr>   Каждая палочка - это число, выраженное цветом и величиной.</vt:lpstr>
      <vt:lpstr>   Родители – полноправные участники образовательного процесса</vt:lpstr>
      <vt:lpstr>«LEGO» – в переводе с латыни «я складываю», «я учусь».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COMP</dc:creator>
  <cp:lastModifiedBy>Зам. заведующей</cp:lastModifiedBy>
  <cp:revision>184</cp:revision>
  <dcterms:created xsi:type="dcterms:W3CDTF">2009-01-04T13:56:42Z</dcterms:created>
  <dcterms:modified xsi:type="dcterms:W3CDTF">2019-03-14T07:59:57Z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640034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S9.1.2</vt:lpwstr>
  </property>
</Properties>
</file>