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62" r:id="rId3"/>
    <p:sldId id="264" r:id="rId4"/>
    <p:sldId id="263" r:id="rId5"/>
    <p:sldId id="265" r:id="rId6"/>
    <p:sldId id="267" r:id="rId7"/>
    <p:sldId id="268" r:id="rId8"/>
    <p:sldId id="269" r:id="rId9"/>
    <p:sldId id="276" r:id="rId10"/>
    <p:sldId id="277" r:id="rId11"/>
    <p:sldId id="266" r:id="rId12"/>
    <p:sldId id="270" r:id="rId13"/>
    <p:sldId id="271" r:id="rId14"/>
    <p:sldId id="272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8351F-B0CE-4D4A-A1B6-74146CD98D1E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D10F1-810D-43F8-A2BC-C13F6F536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D736-554F-4620-B5DC-E66646CA0CDC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7A0E-B462-4033-9702-73AE6925F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D736-554F-4620-B5DC-E66646CA0CDC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7A0E-B462-4033-9702-73AE6925F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D736-554F-4620-B5DC-E66646CA0CDC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7A0E-B462-4033-9702-73AE6925F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D736-554F-4620-B5DC-E66646CA0CDC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7A0E-B462-4033-9702-73AE6925F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D736-554F-4620-B5DC-E66646CA0CDC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7A0E-B462-4033-9702-73AE6925F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D736-554F-4620-B5DC-E66646CA0CDC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7A0E-B462-4033-9702-73AE6925F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D736-554F-4620-B5DC-E66646CA0CDC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7A0E-B462-4033-9702-73AE6925F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D736-554F-4620-B5DC-E66646CA0CDC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7A0E-B462-4033-9702-73AE6925F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D736-554F-4620-B5DC-E66646CA0CDC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7A0E-B462-4033-9702-73AE6925F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D736-554F-4620-B5DC-E66646CA0CDC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7A0E-B462-4033-9702-73AE6925F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AD736-554F-4620-B5DC-E66646CA0CDC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F7A0E-B462-4033-9702-73AE6925F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AD736-554F-4620-B5DC-E66646CA0CDC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F7A0E-B462-4033-9702-73AE6925FC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37302eb95b2c4b206b3bb676c6a4511.jpg" id="13" name="Рисунок 12"/>
          <p:cNvPicPr>
            <a:picLocks noChangeAspect="1"/>
          </p:cNvPicPr>
          <p:nvPr/>
        </p:nvPicPr>
        <p:blipFill>
          <a:blip cstate="print"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714356"/>
          </a:xfrm>
        </p:spPr>
        <p:txBody>
          <a:bodyPr>
            <a:norm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b="1" dirty="0" lang="ru-RU" smtClean="0" spc="50" sz="24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Солнце, воздух и вода – наши лучшие друзья!</a:t>
            </a:r>
            <a:endParaRPr b="1" dirty="0" lang="ru-RU" spc="50" sz="240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descr="DSC02604.JPG" id="9" name="Рисунок 8"/>
          <p:cNvPicPr>
            <a:picLocks noChangeAspect="1"/>
          </p:cNvPicPr>
          <p:nvPr/>
        </p:nvPicPr>
        <p:blipFill>
          <a:blip cstate="print" r:embed="rId3"/>
          <a:srcRect b="-1"/>
          <a:stretch>
            <a:fillRect/>
          </a:stretch>
        </p:blipFill>
        <p:spPr>
          <a:xfrm>
            <a:off x="207860" y="714356"/>
            <a:ext cx="6195865" cy="592935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сертиф 115.jpg" id="7" name="Рисунок 6"/>
          <p:cNvPicPr>
            <a:picLocks noChangeAspect="1"/>
          </p:cNvPicPr>
          <p:nvPr/>
        </p:nvPicPr>
        <p:blipFill>
          <a:blip cstate="print" r:embed="rId4">
            <a:lum bright="-10000" contrast="10000"/>
          </a:blip>
          <a:srcRect b="-20" r="-60"/>
          <a:stretch>
            <a:fillRect/>
          </a:stretch>
        </p:blipFill>
        <p:spPr>
          <a:xfrm>
            <a:off x="6572264" y="3000372"/>
            <a:ext cx="2357454" cy="179688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D:\2018\Жемчужина, Полянка, Солн. зайч\сертиф 116.jpg" id="1026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5"/>
          <a:srcRect b="-92" r="77"/>
          <a:stretch>
            <a:fillRect/>
          </a:stretch>
        </p:blipFill>
        <p:spPr bwMode="auto">
          <a:xfrm>
            <a:off x="6572264" y="714356"/>
            <a:ext cx="2357454" cy="222943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сертиф 132.jpg" id="14" name="Рисунок 13"/>
          <p:cNvPicPr>
            <a:picLocks noChangeAspect="1"/>
          </p:cNvPicPr>
          <p:nvPr/>
        </p:nvPicPr>
        <p:blipFill>
          <a:blip cstate="print" r:embed="rId6">
            <a:lum bright="-10000" contrast="10000"/>
          </a:blip>
          <a:srcRect r="100"/>
          <a:stretch>
            <a:fillRect/>
          </a:stretch>
        </p:blipFill>
        <p:spPr>
          <a:xfrm>
            <a:off x="6572264" y="4857760"/>
            <a:ext cx="2357454" cy="183745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2.jpg"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b="1" dirty="0" lang="ru-RU" smtClean="0" spc="50" sz="32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Тропический душ</a:t>
            </a:r>
            <a:endParaRPr b="1" dirty="0" lang="ru-RU" spc="50" sz="320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descr="сертиф 497.jpg" id="4" name="Содержимое 3"/>
          <p:cNvPicPr>
            <a:picLocks noChangeAspect="1" noGrp="1"/>
          </p:cNvPicPr>
          <p:nvPr>
            <p:ph idx="1"/>
          </p:nvPr>
        </p:nvPicPr>
        <p:blipFill>
          <a:blip cstate="print" r:embed="rId3"/>
          <a:srcRect b="-39" r="-42"/>
          <a:stretch>
            <a:fillRect/>
          </a:stretch>
        </p:blipFill>
        <p:spPr>
          <a:xfrm>
            <a:off x="5429256" y="3643314"/>
            <a:ext cx="3071834" cy="295368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сертиф 495.jpg" id="5" name="Рисунок 4"/>
          <p:cNvPicPr>
            <a:picLocks noChangeAspect="1"/>
          </p:cNvPicPr>
          <p:nvPr/>
        </p:nvPicPr>
        <p:blipFill>
          <a:blip cstate="print" r:embed="rId4"/>
          <a:srcRect b="25" r="-31"/>
          <a:stretch>
            <a:fillRect/>
          </a:stretch>
        </p:blipFill>
        <p:spPr>
          <a:xfrm>
            <a:off x="357158" y="714356"/>
            <a:ext cx="4071966" cy="308361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сертиф 122.jpg" id="6" name="Рисунок 5"/>
          <p:cNvPicPr>
            <a:picLocks noChangeAspect="1"/>
          </p:cNvPicPr>
          <p:nvPr/>
        </p:nvPicPr>
        <p:blipFill>
          <a:blip cstate="print" r:embed="rId5"/>
          <a:srcRect b="33" r="29"/>
          <a:stretch>
            <a:fillRect/>
          </a:stretch>
        </p:blipFill>
        <p:spPr>
          <a:xfrm>
            <a:off x="357158" y="4143380"/>
            <a:ext cx="4429156" cy="243978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сертиф 517.jpg" id="7" name="Рисунок 6"/>
          <p:cNvPicPr>
            <a:picLocks noChangeAspect="1"/>
          </p:cNvPicPr>
          <p:nvPr/>
        </p:nvPicPr>
        <p:blipFill>
          <a:blip cstate="print" r:embed="rId6"/>
          <a:srcRect b="-57" r="50"/>
          <a:stretch>
            <a:fillRect/>
          </a:stretch>
        </p:blipFill>
        <p:spPr>
          <a:xfrm>
            <a:off x="4857752" y="714356"/>
            <a:ext cx="3929090" cy="270443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2.jpg"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54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normAutofit fontScale="90000"/>
          </a:bodyPr>
          <a:lstStyle/>
          <a:p>
            <a:pPr algn="ctr"/>
            <a:r>
              <a:rPr b="1" dirty="0" lang="ru-RU" smtClean="0" sz="22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Современные здоровьесберегающие образовательные технологии</a:t>
            </a:r>
            <a:endParaRPr dirty="0" lang="ru-RU" sz="2200">
              <a:solidFill>
                <a:srgbClr val="C00000"/>
              </a:solidFill>
            </a:endParaRPr>
          </a:p>
        </p:txBody>
      </p:sp>
      <p:pic>
        <p:nvPicPr>
          <p:cNvPr descr="G:\все\семинар профориентация\АКТЕР\P1040397.JPG" id="8" name="Picture 2"/>
          <p:cNvPicPr>
            <a:picLocks noChangeArrowheads="1" noChangeAspect="1"/>
          </p:cNvPicPr>
          <p:nvPr/>
        </p:nvPicPr>
        <p:blipFill>
          <a:blip cstate="print" r:embed="rId3"/>
          <a:srcRect b="71" r="13"/>
          <a:stretch>
            <a:fillRect/>
          </a:stretch>
        </p:blipFill>
        <p:spPr bwMode="auto">
          <a:xfrm>
            <a:off x="4857752" y="928670"/>
            <a:ext cx="3857652" cy="2760763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сертиф 230.jpg" id="10" name="Рисунок 9"/>
          <p:cNvPicPr>
            <a:picLocks noChangeAspect="1"/>
          </p:cNvPicPr>
          <p:nvPr/>
        </p:nvPicPr>
        <p:blipFill>
          <a:blip cstate="print" r:embed="rId4"/>
          <a:srcRect b="-16" r="-20"/>
          <a:stretch>
            <a:fillRect/>
          </a:stretch>
        </p:blipFill>
        <p:spPr>
          <a:xfrm>
            <a:off x="428596" y="928670"/>
            <a:ext cx="4140575" cy="300039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сертиф 243.jpg" id="11" name="Рисунок 10"/>
          <p:cNvPicPr>
            <a:picLocks noChangeAspect="1"/>
          </p:cNvPicPr>
          <p:nvPr/>
        </p:nvPicPr>
        <p:blipFill>
          <a:blip cstate="print" r:embed="rId5"/>
          <a:srcRect b="-37" r="-16"/>
          <a:stretch>
            <a:fillRect/>
          </a:stretch>
        </p:blipFill>
        <p:spPr>
          <a:xfrm>
            <a:off x="857223" y="4000504"/>
            <a:ext cx="3429025" cy="274321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сертиф 250.jpg" id="12" name="Рисунок 11"/>
          <p:cNvPicPr>
            <a:picLocks noChangeAspect="1"/>
          </p:cNvPicPr>
          <p:nvPr/>
        </p:nvPicPr>
        <p:blipFill>
          <a:blip cstate="print" r:embed="rId6">
            <a:lum bright="-10000" contrast="-10000"/>
          </a:blip>
          <a:srcRect b="-46" r="-44"/>
          <a:stretch>
            <a:fillRect/>
          </a:stretch>
        </p:blipFill>
        <p:spPr>
          <a:xfrm>
            <a:off x="5286380" y="3783212"/>
            <a:ext cx="3071834" cy="294384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285984" y="3429000"/>
            <a:ext cx="4000528" cy="50006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err="1" lang="ru-RU" smtClean="0" sz="2000">
                <a:latin charset="0" pitchFamily="18" typeface="Times New Roman"/>
                <a:cs charset="0" pitchFamily="18" typeface="Times New Roman"/>
              </a:rPr>
              <a:t>Смехотерапия</a:t>
            </a:r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. Цирковая студия «ТАТОШКА»</a:t>
            </a:r>
            <a:endParaRPr b="1" dirty="0" lang="ru-RU" sz="2000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2.jpg"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b="1" dirty="0" lang="ru-RU" smtClean="0" sz="2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Современные здоровьесберегающие образовательные технологии</a:t>
            </a:r>
            <a:endParaRPr dirty="0" lang="ru-RU" sz="2000"/>
          </a:p>
        </p:txBody>
      </p:sp>
      <p:pic>
        <p:nvPicPr>
          <p:cNvPr descr="D:\2018\Платные услуги\фитнес\DSC07241.jpg" id="1026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3"/>
          <a:srcRect b="-33" r="28"/>
          <a:stretch>
            <a:fillRect/>
          </a:stretch>
        </p:blipFill>
        <p:spPr bwMode="auto">
          <a:xfrm>
            <a:off x="285720" y="3714752"/>
            <a:ext cx="4361478" cy="28575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D:\2018\Платные услуги\фитнес\DSC07256.jpg" id="1027" name="Picture 3"/>
          <p:cNvPicPr>
            <a:picLocks noChangeArrowheads="1" noChangeAspect="1"/>
          </p:cNvPicPr>
          <p:nvPr/>
        </p:nvPicPr>
        <p:blipFill>
          <a:blip cstate="print" r:embed="rId4"/>
          <a:srcRect b="-4" r="-6"/>
          <a:stretch>
            <a:fillRect/>
          </a:stretch>
        </p:blipFill>
        <p:spPr bwMode="auto">
          <a:xfrm>
            <a:off x="285720" y="928670"/>
            <a:ext cx="4055094" cy="242889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D:\2018\Платные услуги\песок\DSC07278.jpg" id="1028" name="Picture 4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4500562" y="857232"/>
            <a:ext cx="4444903" cy="250025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D:\2018\Платные услуги\песок\DSC07285.jpg" id="1029" name="Picture 5"/>
          <p:cNvPicPr>
            <a:picLocks noChangeArrowheads="1" noChangeAspect="1"/>
          </p:cNvPicPr>
          <p:nvPr/>
        </p:nvPicPr>
        <p:blipFill>
          <a:blip cstate="print" r:embed="rId6"/>
          <a:srcRect b="70" r="-42"/>
          <a:stretch>
            <a:fillRect/>
          </a:stretch>
        </p:blipFill>
        <p:spPr bwMode="auto">
          <a:xfrm>
            <a:off x="4682657" y="3714752"/>
            <a:ext cx="4146287" cy="28575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85786" y="3214686"/>
            <a:ext cx="3286148" cy="50006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Детский фитнес</a:t>
            </a:r>
            <a:endParaRPr b="1" dirty="0" lang="ru-RU" sz="2000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3214686"/>
            <a:ext cx="3286148" cy="50006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Песочная терапия</a:t>
            </a:r>
            <a:endParaRPr b="1" dirty="0" lang="ru-RU" sz="2000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2.jpg"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descr="20150123102626.jpg" id="4" name="Содержимое 3"/>
          <p:cNvPicPr>
            <a:picLocks noChangeAspect="1" noGrp="1"/>
          </p:cNvPicPr>
          <p:nvPr>
            <p:ph idx="1"/>
          </p:nvPr>
        </p:nvPicPr>
        <p:blipFill>
          <a:blip cstate="print" r:embed="rId3"/>
          <a:stretch>
            <a:fillRect/>
          </a:stretch>
        </p:blipFill>
        <p:spPr>
          <a:xfrm>
            <a:off x="4536281" y="285728"/>
            <a:ext cx="4393437" cy="292895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Solyanaya-peshhera-2.jpg" id="5" name="Рисунок 4"/>
          <p:cNvPicPr>
            <a:picLocks noChangeAspect="1"/>
          </p:cNvPicPr>
          <p:nvPr/>
        </p:nvPicPr>
        <p:blipFill>
          <a:blip cstate="print" r:embed="rId4"/>
          <a:srcRect b="-12" r="26"/>
          <a:stretch>
            <a:fillRect/>
          </a:stretch>
        </p:blipFill>
        <p:spPr>
          <a:xfrm>
            <a:off x="3786182" y="4071942"/>
            <a:ext cx="2857520" cy="2308603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1486388.w851.jpg" id="7" name="Рисунок 6"/>
          <p:cNvPicPr>
            <a:picLocks noChangeAspect="1"/>
          </p:cNvPicPr>
          <p:nvPr/>
        </p:nvPicPr>
        <p:blipFill>
          <a:blip cstate="print" r:embed="rId5"/>
          <a:srcRect b="106" r="31"/>
          <a:stretch>
            <a:fillRect/>
          </a:stretch>
        </p:blipFill>
        <p:spPr>
          <a:xfrm>
            <a:off x="285720" y="285729"/>
            <a:ext cx="4202378" cy="295024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kislorodnie_kontcentratori_vse_dlya_kislorod_kokt_H0006aa5b_723576.jpg" id="8" name="Рисунок 7"/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>
            <a:off x="142844" y="3000372"/>
            <a:ext cx="3571900" cy="2678925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b_v-chastnom-detskom-sadu-babyland-otkrilas-solyanaya-peshera1381389423.jpg" id="6" name="Рисунок 5"/>
          <p:cNvPicPr>
            <a:picLocks noChangeAspect="1"/>
          </p:cNvPicPr>
          <p:nvPr/>
        </p:nvPicPr>
        <p:blipFill>
          <a:blip cstate="print" r:embed="rId7"/>
          <a:srcRect b="-56" r="-35"/>
          <a:stretch>
            <a:fillRect/>
          </a:stretch>
        </p:blipFill>
        <p:spPr>
          <a:xfrm>
            <a:off x="6534382" y="3071810"/>
            <a:ext cx="2454613" cy="250033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929190" y="428604"/>
            <a:ext cx="364333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>
            <a:scene3d>
              <a:camera prst="orthographicFront"/>
              <a:lightRig dir="tl" rig="soft">
                <a:rot lat="0" lon="0" rev="0"/>
              </a:lightRig>
            </a:scene3d>
            <a:sp3d contourW="25400" prstMaterial="matte">
              <a:bevelT h="55880" prst="artDeco" w="254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b="1" dirty="0" lang="ru-RU" smtClean="0" spc="50" sz="200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  <a:latin charset="0" pitchFamily="18" typeface="Times New Roman"/>
                <a:cs charset="0" pitchFamily="18" typeface="Times New Roman"/>
              </a:rPr>
              <a:t>СОЛЯНАЯ КОМНАТА «МОРИСОЛЬКА</a:t>
            </a:r>
            <a:r>
              <a:rPr b="1" dirty="0" lang="ru-RU" smtClean="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algn="tl" blurRad="76200" dir="5400000" dist="50800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b="1" dirty="0" lang="ru-RU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algn="tl" blurRad="76200" dir="5400000" dist="50800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2.jpg"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r>
              <a:rPr b="1" dirty="0" lang="ru-RU" smtClean="0" sz="2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Современные здоровьесберегающие образовательные технологии</a:t>
            </a:r>
            <a:endParaRPr dirty="0" lang="ru-RU" sz="2000"/>
          </a:p>
        </p:txBody>
      </p:sp>
      <p:pic>
        <p:nvPicPr>
          <p:cNvPr descr="C:\Documents and Settings\Людмила\Мои документы\для педагогов\береснева\Береснева\л.с\DSC02547.JPG" id="1026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5072066" y="714356"/>
            <a:ext cx="3731689" cy="279876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Documents and Settings\Людмила\Мои документы\для педагогов\береснева\Береснева\л.с\DSC02487.JPG" id="1027" name="Picture 3"/>
          <p:cNvPicPr>
            <a:picLocks noChangeArrowheads="1" noChangeAspect="1"/>
          </p:cNvPicPr>
          <p:nvPr/>
        </p:nvPicPr>
        <p:blipFill>
          <a:blip cstate="print" r:embed="rId4"/>
          <a:srcRect b="-49" r="-16"/>
          <a:stretch>
            <a:fillRect/>
          </a:stretch>
        </p:blipFill>
        <p:spPr bwMode="auto">
          <a:xfrm>
            <a:off x="5572132" y="3643314"/>
            <a:ext cx="2857520" cy="301844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Documents and Settings\Людмила\Мои документы\для педагогов\береснева\Береснева\КРУГЛЫЙ СТОЛ 19.10\DSCN0742.JPG" id="1028" name="Picture 4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714348" y="3714752"/>
            <a:ext cx="3929090" cy="294715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C:\Documents and Settings\Людмила\Мои документы\для педагогов\береснева\Береснева\КРУГЛЫЙ СТОЛ 19.10\DSC02514.JPG" id="1029" name="Picture 5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714348" y="714356"/>
            <a:ext cx="3778248" cy="283368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7488" y="3357562"/>
            <a:ext cx="3571900" cy="57150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В гостях у </a:t>
            </a:r>
          </a:p>
          <a:p>
            <a:pPr algn="ctr"/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«Весёлого язычка»</a:t>
            </a:r>
            <a:endParaRPr b="1" dirty="0" lang="ru-RU" sz="2000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0-Beautiful-and-Minimalist-Presentation-Backgrounds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работы по сохранению и укреплению здоровья воспитанников МАДОУ № 23 «Золотой ключик»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57299"/>
          <a:ext cx="8229600" cy="3017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243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2017- 2018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2018 - 2019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2019 - 2020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0918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Пропуски</a:t>
                      </a:r>
                      <a:r>
                        <a:rPr lang="ru-RU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дней по болезни одним ребёнком</a:t>
                      </a:r>
                      <a:endParaRPr lang="ru-RU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367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  <a:r>
                        <a:rPr lang="ru-RU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здоровья</a:t>
                      </a:r>
                      <a:endParaRPr lang="ru-RU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367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en-US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группа здоровья</a:t>
                      </a:r>
                      <a:endParaRPr lang="ru-RU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211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4367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группа</a:t>
                      </a:r>
                      <a:r>
                        <a:rPr lang="ru-RU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здоровья</a:t>
                      </a:r>
                      <a:endParaRPr lang="ru-RU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764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IV </a:t>
                      </a:r>
                      <a:r>
                        <a:rPr lang="ru-RU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группа здоровья</a:t>
                      </a:r>
                      <a:endParaRPr lang="ru-RU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429132"/>
            <a:ext cx="8286808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0-Beautiful-and-Minimalist-Presentation-Backgrounds-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15148"/>
          </a:xfrm>
        </p:spPr>
        <p:txBody>
          <a:bodyPr>
            <a:normAutofit fontScale="25000" lnSpcReduction="20000"/>
          </a:bodyPr>
          <a:lstStyle/>
          <a:p>
            <a:pPr lvl="0" indent="360363" fontAlgn="base"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603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системы оздоровительной работы в ДОУ: </a:t>
            </a:r>
          </a:p>
          <a:p>
            <a:pPr lvl="0" indent="3603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sz="8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обеспечения физического здоровья и психологического комфорта ребенка – дошкольника, удовлетворение его потребности в двигательной активности, формирование привычки ЗОЖ.</a:t>
            </a:r>
            <a:endParaRPr lang="ru-RU" sz="8800" b="1" i="1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603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sz="8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8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Интеграция физкультурно-оздоровительной работы в различные виды детской деятельности;</a:t>
            </a:r>
            <a:endParaRPr lang="ru-RU" sz="8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8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Внедрение инновационных здоровьесберегающих технологий в воспитательно-образовательный процесс ДОУ;</a:t>
            </a:r>
            <a:endParaRPr lang="ru-RU" sz="8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8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Разнообразие форм физкультурно - досуговой деятельности</a:t>
            </a:r>
            <a:endParaRPr lang="ru-RU" sz="8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8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привычки к здоровому образу жизни у дошкольников, педагогов и родителей;</a:t>
            </a:r>
            <a:endParaRPr lang="ru-RU" sz="8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8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Совершенствование физических качеств и обеспечение  оптимального уровня физической подготовленности в соответствии с возможностями и состоянием здоровья ребенка;</a:t>
            </a:r>
            <a:endParaRPr lang="ru-RU" sz="8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457200" algn="l"/>
              </a:tabLst>
            </a:pPr>
            <a:r>
              <a:rPr lang="ru-RU" sz="8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Выявление интересов, склонностей и способностей детей в двигательной деятельности и реализация их через систему спортивно-оздоровительной работы.</a:t>
            </a:r>
            <a:endParaRPr lang="ru-RU" sz="8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457200" algn="l"/>
              </a:tabLst>
            </a:pPr>
            <a:endParaRPr lang="ru-RU" sz="8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ru-RU" sz="88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pub_doc_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1480" y="0"/>
            <a:ext cx="9155480" cy="6858000"/>
          </a:xfrm>
        </p:spPr>
      </p:pic>
      <p:sp>
        <p:nvSpPr>
          <p:cNvPr id="9" name="Скругленный прямоугольник 8"/>
          <p:cNvSpPr/>
          <p:nvPr/>
        </p:nvSpPr>
        <p:spPr>
          <a:xfrm>
            <a:off x="0" y="0"/>
            <a:ext cx="9144000" cy="71435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Комплексная система физкультурно – оздоровительной работы в ДОУ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714356"/>
            <a:ext cx="1928794" cy="61436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Создание условий для оптимальной двигательной активности детей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*Гибкий режим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*Занятия по подгруппам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*Создание здоровьесберегающей среды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*Индивидуальный режим пробуждения после дневного сна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*Подготовка специалистов (ФИЗО)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57356" y="714356"/>
            <a:ext cx="1857388" cy="61436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Система двигательной деятельности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*Утренняя гимнастика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*Физкультурные занятия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*Двигательная активность на прогулке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*Подвижные игры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*Физминутки, динамические паузы на занятиях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*Гимнастика после дневного сна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*Физкультурные досуги, праздники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*Прогулки - походы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14744" y="714356"/>
            <a:ext cx="1785950" cy="61436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Система закаливания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*Утренний приём на воздухе (летнее время года)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*Облегчённая форма одежды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*Ходьба босиком перед сном до и после сна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*Одностороннее проветривание во время сна (+17, +19)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*Воздушные ванны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*Обширное умывание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*Полоскание рта и горла прохладной водой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86644" y="714356"/>
            <a:ext cx="1857356" cy="61436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Диагностика уровня физического развития, состояния здоровья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 Диагностика уровня физического развития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*Диспансеризация детей с привлечением медицинского персонала детской поликлиники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*Диагностика физической подготовленности детей к обучению в школе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*Психологическая подготовка к обучению в школе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00694" y="714356"/>
            <a:ext cx="1785950" cy="614364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Организация рационального питания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 Организация второго завтрака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*Введение овощей, фруктов и соков в пятидневное меню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*Строгое выполнение норм питания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*Замена меню для детей – аллергиков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*Соблюдение питьевого режима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*Гигиена приёма пищи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*Индивидуальный подход во время приёма пищи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4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2.jpg"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85720" y="142852"/>
            <a:ext cx="8572560" cy="5000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 sz="2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Современные здоровьесберегающие образовательные технологии</a:t>
            </a:r>
            <a:endParaRPr dirty="0" lang="ru-RU" sz="2000">
              <a:solidFill>
                <a:srgbClr val="C00000"/>
              </a:solidFill>
            </a:endParaRPr>
          </a:p>
        </p:txBody>
      </p:sp>
      <p:pic>
        <p:nvPicPr>
          <p:cNvPr descr="D:\2012\8 марта 14\жемч\DSC08068.JPG" id="2050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3"/>
          <a:srcRect b="30" r="7"/>
          <a:stretch>
            <a:fillRect/>
          </a:stretch>
        </p:blipFill>
        <p:spPr bwMode="auto">
          <a:xfrm>
            <a:off x="428596" y="642918"/>
            <a:ext cx="4156573" cy="2405058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DSC06697.JPG" id="9" name="Рисунок 8"/>
          <p:cNvPicPr>
            <a:picLocks noChangeAspect="1"/>
          </p:cNvPicPr>
          <p:nvPr/>
        </p:nvPicPr>
        <p:blipFill>
          <a:blip cstate="print" r:embed="rId4"/>
          <a:srcRect b="38" r="37"/>
          <a:stretch>
            <a:fillRect/>
          </a:stretch>
        </p:blipFill>
        <p:spPr>
          <a:xfrm>
            <a:off x="4857752" y="3786190"/>
            <a:ext cx="3929090" cy="28575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DSC06607.JPG" id="10" name="Рисунок 9"/>
          <p:cNvPicPr>
            <a:picLocks noChangeAspect="1"/>
          </p:cNvPicPr>
          <p:nvPr/>
        </p:nvPicPr>
        <p:blipFill>
          <a:blip cstate="print" r:embed="rId5"/>
          <a:srcRect b="64" r="-21"/>
          <a:stretch>
            <a:fillRect/>
          </a:stretch>
        </p:blipFill>
        <p:spPr>
          <a:xfrm>
            <a:off x="714348" y="3429000"/>
            <a:ext cx="3658119" cy="321471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DSC06394.JPG" id="12" name="Рисунок 11"/>
          <p:cNvPicPr>
            <a:picLocks noChangeAspect="1"/>
          </p:cNvPicPr>
          <p:nvPr/>
        </p:nvPicPr>
        <p:blipFill>
          <a:blip cstate="print" r:embed="rId6"/>
          <a:stretch>
            <a:fillRect/>
          </a:stretch>
        </p:blipFill>
        <p:spPr>
          <a:xfrm>
            <a:off x="4857752" y="785794"/>
            <a:ext cx="4000496" cy="266699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928662" y="6357958"/>
            <a:ext cx="3286148" cy="28575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>
                <a:latin charset="0" pitchFamily="18" typeface="Times New Roman"/>
                <a:cs charset="0" pitchFamily="18" typeface="Times New Roman"/>
              </a:rPr>
              <a:t>Релаксация «Дождик»</a:t>
            </a:r>
            <a:endParaRPr b="1" dirty="0" lang="ru-RU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14348" y="2928934"/>
            <a:ext cx="3500462" cy="28575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>
                <a:latin charset="0" pitchFamily="18" typeface="Times New Roman"/>
                <a:cs charset="0" pitchFamily="18" typeface="Times New Roman"/>
              </a:rPr>
              <a:t>Ритмопластика</a:t>
            </a:r>
            <a:endParaRPr b="1" dirty="0" lang="ru-RU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3504" y="6286520"/>
            <a:ext cx="3286148" cy="28575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>
                <a:latin charset="0" pitchFamily="18" typeface="Times New Roman"/>
                <a:cs charset="0" pitchFamily="18" typeface="Times New Roman"/>
              </a:rPr>
              <a:t>Дыхательная гимнастика</a:t>
            </a:r>
            <a:endParaRPr b="1" dirty="0" lang="ru-RU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14942" y="3143248"/>
            <a:ext cx="3286148" cy="28575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>
                <a:latin charset="0" pitchFamily="18" typeface="Times New Roman"/>
                <a:cs charset="0" pitchFamily="18" typeface="Times New Roman"/>
              </a:rPr>
              <a:t>Релаксация «Пузырьки»</a:t>
            </a:r>
            <a:endParaRPr b="1" dirty="0" lang="ru-RU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2.jpg"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 fontScale="90000"/>
          </a:bodyPr>
          <a:lstStyle/>
          <a:p>
            <a:r>
              <a:rPr b="1" dirty="0" lang="ru-RU" smtClean="0" sz="22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Современные здоровьесберегающие образовательные технологии</a:t>
            </a:r>
            <a:r>
              <a:rPr dirty="0" lang="ru-RU" smtClean="0">
                <a:solidFill>
                  <a:srgbClr val="C00000"/>
                </a:solidFill>
              </a:rPr>
              <a:t/>
            </a:r>
            <a:br>
              <a:rPr dirty="0" lang="ru-RU" smtClean="0">
                <a:solidFill>
                  <a:srgbClr val="C00000"/>
                </a:solidFill>
              </a:rPr>
            </a:br>
            <a:endParaRPr dirty="0" lang="ru-RU"/>
          </a:p>
        </p:txBody>
      </p:sp>
      <p:pic>
        <p:nvPicPr>
          <p:cNvPr descr="G:\все\презент\P3280326.JPG" id="3074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5429256" y="785794"/>
            <a:ext cx="3445937" cy="2584453"/>
          </a:xfrm>
          <a:prstGeom prst="rect">
            <a:avLst/>
          </a:prstGeom>
          <a:noFill/>
        </p:spPr>
      </p:pic>
      <p:pic>
        <p:nvPicPr>
          <p:cNvPr descr="DSC05535.JPG" id="6" name="Рисунок 5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>
          <a:xfrm>
            <a:off x="357158" y="3667105"/>
            <a:ext cx="4214842" cy="2809895"/>
          </a:xfrm>
          <a:prstGeom prst="rect">
            <a:avLst/>
          </a:prstGeom>
        </p:spPr>
      </p:pic>
      <p:pic>
        <p:nvPicPr>
          <p:cNvPr descr="сертиф 139.jpg" id="7" name="Рисунок 6"/>
          <p:cNvPicPr>
            <a:picLocks noChangeAspect="1"/>
          </p:cNvPicPr>
          <p:nvPr/>
        </p:nvPicPr>
        <p:blipFill>
          <a:blip cstate="print" r:embed="rId5"/>
          <a:stretch>
            <a:fillRect/>
          </a:stretch>
        </p:blipFill>
        <p:spPr>
          <a:xfrm>
            <a:off x="357158" y="785794"/>
            <a:ext cx="4500594" cy="2531584"/>
          </a:xfrm>
          <a:prstGeom prst="rect">
            <a:avLst/>
          </a:prstGeom>
        </p:spPr>
      </p:pic>
      <p:pic>
        <p:nvPicPr>
          <p:cNvPr descr="сертиф 147.jpg" id="8" name="Рисунок 7"/>
          <p:cNvPicPr>
            <a:picLocks noChangeAspect="1"/>
          </p:cNvPicPr>
          <p:nvPr/>
        </p:nvPicPr>
        <p:blipFill>
          <a:blip cstate="print" r:embed="rId6"/>
          <a:srcRect b="-42" r="22"/>
          <a:stretch>
            <a:fillRect/>
          </a:stretch>
        </p:blipFill>
        <p:spPr>
          <a:xfrm>
            <a:off x="5072066" y="3929066"/>
            <a:ext cx="3846676" cy="250033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785786" y="3357562"/>
            <a:ext cx="3500462" cy="28575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>
                <a:latin charset="0" pitchFamily="18" typeface="Times New Roman"/>
                <a:cs charset="0" pitchFamily="18" typeface="Times New Roman"/>
              </a:rPr>
              <a:t>Музыкотерапия</a:t>
            </a:r>
            <a:endParaRPr b="1" dirty="0" lang="ru-RU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6215082"/>
            <a:ext cx="3857652" cy="28575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>
                <a:latin charset="0" pitchFamily="18" typeface="Times New Roman"/>
                <a:cs charset="0" pitchFamily="18" typeface="Times New Roman"/>
              </a:rPr>
              <a:t>Динамическая пауза</a:t>
            </a:r>
            <a:endParaRPr b="1" dirty="0" lang="ru-RU"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29256" y="3357562"/>
            <a:ext cx="3429024" cy="28575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err="1" lang="ru-RU" smtClean="0">
                <a:latin charset="0" pitchFamily="18" typeface="Times New Roman"/>
                <a:cs charset="0" pitchFamily="18" typeface="Times New Roman"/>
              </a:rPr>
              <a:t>Сказкотерапия</a:t>
            </a:r>
            <a:endParaRPr b="1" dirty="0" lang="ru-RU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im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Современные здоровьесберегающие образовательные технологии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4098" name="Picture 2" descr="D:\2017 обр. проц\фото 17\фото август 17\грек день здоровья\DSC0608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929066"/>
            <a:ext cx="3643338" cy="2732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D:\2017 обр. проц\фото 17\фото август 17\н.п. зверобика\DSC059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929066"/>
            <a:ext cx="3587747" cy="2690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D:\2017 обр. проц\фото 17\фото август 17\н.п. зверобика\DSC06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785794"/>
            <a:ext cx="3778248" cy="2833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 descr="D:\2017 обр. проц\фото 17\фото август 17\грек день здоровья\DSC060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785794"/>
            <a:ext cx="3921124" cy="2940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928662" y="3500438"/>
            <a:ext cx="3143272" cy="6429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День здоровья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3429000"/>
            <a:ext cx="3143272" cy="6429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Зверобика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2.jpg"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descr="D:\2018\Жемчужина, Полянка, Солн. зайч\сертиф 104.jpg" id="5126" name="Picture 6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4500562" y="642918"/>
            <a:ext cx="4240505" cy="318294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b="1" dirty="0" lang="ru-RU" smtClean="0" sz="2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Современные здоровьесберегающие образовательные технологии</a:t>
            </a:r>
            <a:endParaRPr dirty="0" lang="ru-RU" sz="2000"/>
          </a:p>
        </p:txBody>
      </p:sp>
      <p:pic>
        <p:nvPicPr>
          <p:cNvPr descr="D:\2018\Жемчужина, Полянка, Солн. зайч\P1040430.JPG" id="5123" name="Picture 3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357158" y="3929066"/>
            <a:ext cx="4876800" cy="27432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D:\2018\Жемчужина, Полянка, Солн. зайч\P1040439.JPG" id="5124" name="Picture 4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357158" y="642918"/>
            <a:ext cx="3763963" cy="26924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D:\2018\Жемчужина, Полянка, Солн. зайч\P1040441.JPG" id="5125" name="Picture 5"/>
          <p:cNvPicPr>
            <a:picLocks noChangeArrowheads="1" noChangeAspect="1"/>
          </p:cNvPicPr>
          <p:nvPr/>
        </p:nvPicPr>
        <p:blipFill>
          <a:blip cstate="print" r:embed="rId6"/>
          <a:srcRect b="-78" r="17"/>
          <a:stretch>
            <a:fillRect/>
          </a:stretch>
        </p:blipFill>
        <p:spPr bwMode="auto">
          <a:xfrm>
            <a:off x="5500694" y="4071942"/>
            <a:ext cx="3357586" cy="251819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714612" y="3286124"/>
            <a:ext cx="3143272" cy="6429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 smtClean="0" sz="2000">
                <a:latin charset="0" pitchFamily="18" typeface="Times New Roman"/>
                <a:cs charset="0" pitchFamily="18" typeface="Times New Roman"/>
              </a:rPr>
              <a:t>Летние спартакиады</a:t>
            </a:r>
            <a:endParaRPr b="1" dirty="0" lang="ru-RU" sz="2000"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g2.jpg"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b="1" dirty="0" lang="ru-RU" smtClean="0" sz="2000">
                <a:solidFill>
                  <a:srgbClr val="C00000"/>
                </a:solidFill>
                <a:latin charset="0" pitchFamily="18" typeface="Times New Roman"/>
                <a:cs charset="0" pitchFamily="18" typeface="Times New Roman"/>
              </a:rPr>
              <a:t>Современные здоровьесберегающие образовательные технологии</a:t>
            </a:r>
            <a:endParaRPr dirty="0" lang="ru-RU" sz="20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ctr">
              <a:buNone/>
            </a:pPr>
            <a:r>
              <a:rPr dirty="0" lang="ru-RU" smtClean="0" sz="2000">
                <a:solidFill>
                  <a:srgbClr val="002060"/>
                </a:solidFill>
                <a:latin charset="0" pitchFamily="18" typeface="Times New Roman"/>
                <a:cs charset="0" pitchFamily="18" typeface="Times New Roman"/>
              </a:rPr>
              <a:t>Питьевой режим, солнечные ванны, закаливание</a:t>
            </a:r>
          </a:p>
          <a:p>
            <a:pPr>
              <a:buNone/>
            </a:pPr>
            <a:endParaRPr dirty="0" lang="ru-RU"/>
          </a:p>
        </p:txBody>
      </p:sp>
      <p:pic>
        <p:nvPicPr>
          <p:cNvPr descr="C:\Users\Пользователь\Documents\2019\тропический душ\сертиф 107.jpg" id="1026" name="Picture 2"/>
          <p:cNvPicPr>
            <a:picLocks noChangeArrowheads="1" noChangeAspect="1"/>
          </p:cNvPicPr>
          <p:nvPr/>
        </p:nvPicPr>
        <p:blipFill>
          <a:blip cstate="print" r:embed="rId3"/>
          <a:srcRect b="-11" r="-50"/>
          <a:stretch>
            <a:fillRect/>
          </a:stretch>
        </p:blipFill>
        <p:spPr bwMode="auto">
          <a:xfrm>
            <a:off x="5000628" y="1000108"/>
            <a:ext cx="3442471" cy="298581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сертиф 108.jpg" id="6" name="Рисунок 5"/>
          <p:cNvPicPr>
            <a:picLocks noChangeAspect="1"/>
          </p:cNvPicPr>
          <p:nvPr/>
        </p:nvPicPr>
        <p:blipFill>
          <a:blip cstate="print" r:embed="rId4"/>
          <a:srcRect b="-32" r="-32"/>
          <a:stretch>
            <a:fillRect/>
          </a:stretch>
        </p:blipFill>
        <p:spPr>
          <a:xfrm>
            <a:off x="600408" y="3929066"/>
            <a:ext cx="3900153" cy="2775784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сертиф 087.jpg" id="8" name="Рисунок 7"/>
          <p:cNvPicPr>
            <a:picLocks noChangeAspect="1"/>
          </p:cNvPicPr>
          <p:nvPr/>
        </p:nvPicPr>
        <p:blipFill>
          <a:blip cstate="print" r:embed="rId5"/>
          <a:srcRect b="-48" r="7"/>
          <a:stretch>
            <a:fillRect/>
          </a:stretch>
        </p:blipFill>
        <p:spPr>
          <a:xfrm>
            <a:off x="642910" y="1000108"/>
            <a:ext cx="3557612" cy="278608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сертиф 480.jpg" id="9" name="Рисунок 8"/>
          <p:cNvPicPr>
            <a:picLocks noChangeAspect="1"/>
          </p:cNvPicPr>
          <p:nvPr/>
        </p:nvPicPr>
        <p:blipFill>
          <a:blip cstate="print" r:embed="rId6"/>
          <a:srcRect b="40" r="37"/>
          <a:stretch>
            <a:fillRect/>
          </a:stretch>
        </p:blipFill>
        <p:spPr>
          <a:xfrm>
            <a:off x="5000628" y="4126002"/>
            <a:ext cx="3429024" cy="2594937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465</Words>
  <Application>Microsoft Office PowerPoint</Application>
  <PresentationFormat>Экран (4:3)</PresentationFormat>
  <Paragraphs>159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Солнце, воздух и вода – наши лучшие друзья!</vt:lpstr>
      <vt:lpstr>Слайд 2</vt:lpstr>
      <vt:lpstr>Слайд 3</vt:lpstr>
      <vt:lpstr>Слайд 4</vt:lpstr>
      <vt:lpstr>Слайд 5</vt:lpstr>
      <vt:lpstr>Современные здоровьесберегающие образовательные технологии </vt:lpstr>
      <vt:lpstr>Современные здоровьесберегающие образовательные технологии </vt:lpstr>
      <vt:lpstr>Современные здоровьесберегающие образовательные технологии</vt:lpstr>
      <vt:lpstr>Современные здоровьесберегающие образовательные технологии</vt:lpstr>
      <vt:lpstr>Тропический душ</vt:lpstr>
      <vt:lpstr>Современные здоровьесберегающие образовательные технологии</vt:lpstr>
      <vt:lpstr>Современные здоровьесберегающие образовательные технологии</vt:lpstr>
      <vt:lpstr>Слайд 13</vt:lpstr>
      <vt:lpstr>Современные здоровьесберегающие образовательные технологии</vt:lpstr>
      <vt:lpstr>Результаты работы по сохранению и укреплению здоровья воспитанников МАДОУ № 23 «Золотой ключик»</vt:lpstr>
    </vt:vector>
  </TitlesOfParts>
  <Company>Золотой Ключик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Зам. заведующей</dc:creator>
  <cp:lastModifiedBy>Пользователь</cp:lastModifiedBy>
  <cp:revision>59</cp:revision>
  <dcterms:created xsi:type="dcterms:W3CDTF">2019-02-28T07:07:04Z</dcterms:created>
  <dcterms:modified xsi:type="dcterms:W3CDTF">2021-02-01T10:38:34Z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1445912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