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7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8" r:id="rId14"/>
    <p:sldId id="278" r:id="rId15"/>
    <p:sldId id="282" r:id="rId16"/>
    <p:sldId id="281" r:id="rId17"/>
    <p:sldId id="283" r:id="rId18"/>
    <p:sldId id="284" r:id="rId19"/>
    <p:sldId id="273" r:id="rId20"/>
    <p:sldId id="269" r:id="rId21"/>
    <p:sldId id="270" r:id="rId22"/>
    <p:sldId id="271" r:id="rId23"/>
    <p:sldId id="272" r:id="rId24"/>
    <p:sldId id="274" r:id="rId25"/>
    <p:sldId id="276" r:id="rId26"/>
    <p:sldId id="275" r:id="rId27"/>
    <p:sldId id="289" r:id="rId28"/>
    <p:sldId id="291" r:id="rId29"/>
    <p:sldId id="290" r:id="rId30"/>
    <p:sldId id="292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4F48-312C-47F0-90B5-3E45A939C27E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551AF-CBAE-4158-81E2-77F555A85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2E5454-65D5-47C9-B509-4C0AB3ACE142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214686"/>
            <a:ext cx="3643338" cy="3319142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86808" cy="4071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 детский сад №23 «Золотой ключик» общеразвивающего вида с приоритетным осуществлением деятельности по художественно-эстетическому направлению  развития воспитанников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ПРОБЛЕМНО-ОРИЕНТИРОВАННЫЙ СЕМИНАР</a:t>
            </a:r>
            <a:r>
              <a:rPr 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развития саморегуляции поведения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дошкольников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«Клубный час</a:t>
            </a: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100" dirty="0">
                <a:latin typeface="Century" pitchFamily="18" charset="0"/>
              </a:rPr>
              <a:t/>
            </a:r>
            <a:br>
              <a:rPr lang="ru-RU" sz="3100" dirty="0">
                <a:latin typeface="Century" pitchFamily="18" charset="0"/>
              </a:rPr>
            </a:br>
            <a:endParaRPr lang="ru-RU" sz="3100" dirty="0"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071942"/>
            <a:ext cx="8286808" cy="2286016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137618" cy="4714908"/>
          </a:xfrm>
        </p:spPr>
        <p:txBody>
          <a:bodyPr>
            <a:noAutofit/>
          </a:bodyPr>
          <a:lstStyle/>
          <a:p>
            <a:pPr lvl="0" algn="l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125" y="571479"/>
            <a:ext cx="5786479" cy="578647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конкурс доу Образцовый детский сад\Золотой ключик Клубный ч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86808" cy="5470416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Ежедневный рефлексивный круг</a:t>
            </a:r>
            <a:endParaRPr lang="ru-RU" sz="2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данной технологии у детей формируется умение слушать и понимать друг друга.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Проблемная педагогическая ситуация </a:t>
            </a:r>
            <a:endParaRPr lang="ru-RU" sz="2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задачей является самоопределение детей в эмоционально напряженной для них ситуации, в которой необходимо принять собственное решение без участия взрослого, дать оценку своим действиям, извлечь уроки из собственного поведения.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– волонтеры</a:t>
            </a:r>
            <a:endParaRPr lang="ru-RU" sz="2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задачей  является создание такой ситуации развития, при которой формирование игровой деятельности и передача игрового опыта происходит в естественной среде, а не по показу и рассказу воспитателя.</a:t>
            </a:r>
          </a:p>
          <a:p>
            <a:pPr lvl="0"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акция </a:t>
            </a:r>
            <a:endParaRPr lang="ru-RU" sz="2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 направлена, прежде всего, на консолидацию усилий</a:t>
            </a:r>
          </a:p>
          <a:p>
            <a:pPr>
              <a:buNone/>
            </a:pPr>
            <a:r>
              <a:rPr lang="ru-RU" sz="2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 и родителей по развитию гражданской позиции у дошкольников, а также является тем средством и способом, которые позволяют реально включить родителей в жизнь детского сада.</a:t>
            </a:r>
          </a:p>
          <a:p>
            <a:pPr lvl="0"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Волшебный телефон</a:t>
            </a:r>
            <a:endParaRPr lang="ru-RU" sz="2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телефон доверия для детей, который дает им возможность открыть сказочному персонажу то, что они не доверили бы никому из взрослых</a:t>
            </a:r>
          </a:p>
          <a:p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Клубный час </a:t>
            </a: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/>
          </a:p>
        </p:txBody>
      </p:sp>
      <p:pic>
        <p:nvPicPr>
          <p:cNvPr id="4" name="Рисунок 3" descr="D:\фото17.10\фото 17\Клубный час\DSC022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928670"/>
            <a:ext cx="307183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" name="Picture 1" descr="D:\фото17\фото 17\Клубный час\д.рожд строит\DSC05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3159119" cy="2369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фото17\фото 17\Клубный час\DSC04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571744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фото17\фото 17\Клубный час\DSC044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14818"/>
            <a:ext cx="3135306" cy="235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055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928670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183880" cy="5541854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Клубный час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заключается в том, что дети могут в течение одного часа перемещаться по всему зданию детского сада, соблюдая определенные правила поведения.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 технологии: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 детей дошкольного возраста социальных навыков, формирование личностных качеств.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Учить: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планировать свои действия и оценивать их результаты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ориентироваться в пространстве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решать спорные вопросы и улаживать конфликты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Развивать: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память, произвольное внимание, логическое мышление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Воспитывать: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самостоятельность и чувство ответственности за свои поступки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уважительное отношение к окружающим (взрослым и сверстникам)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«Клубного часа»</a:t>
            </a:r>
          </a:p>
          <a:p>
            <a:pPr algn="ctr">
              <a:buNone/>
            </a:pPr>
            <a:endParaRPr lang="ru-RU" sz="3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«Свободный» </a:t>
            </a:r>
          </a:p>
          <a:p>
            <a:pPr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свободно перемещаются по всей территории детского сада (в помещении или на улице) и самостоятельно организуют разновозрастное общение по интересам.</a:t>
            </a:r>
          </a:p>
          <a:p>
            <a:pPr>
              <a:buNone/>
            </a:pP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«Тематический» </a:t>
            </a:r>
          </a:p>
          <a:p>
            <a:pPr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 в ситуацию (тематику) месяца. </a:t>
            </a:r>
          </a:p>
          <a:p>
            <a:pPr>
              <a:buNone/>
            </a:pP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«Деятельностный» </a:t>
            </a:r>
          </a:p>
          <a:p>
            <a:pPr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основу положено самоопределение ребенка в выборе различных видов деятельности </a:t>
            </a:r>
            <a:r>
              <a:rPr lang="ru-RU" sz="2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физкультурном зале проходят подвижные игры, в музыкальном зале спектакль, в одной группе пекут пирожки, в другой шьют платья куклам) </a:t>
            </a:r>
            <a:endParaRPr lang="ru-RU" sz="23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 lnSpcReduction="10000"/>
          </a:bodyPr>
          <a:lstStyle/>
          <a:p>
            <a:pPr lvl="8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родительском собрании, заранее предупреждаются о том, что в ДОУ будет проводиться данное мероприятие (день недели, час проведения).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Их информируют о том, как это повлияет на детей, каким образом будет обеспечиваться их безопасность. 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Воспитатели, специалисты ДОУ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и выбор тематики «Клубных часов», перспективно- тематическое планирование. 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периодичности и длительности «Клубного часа»,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 поведения детей во время мероприятия.</a:t>
            </a:r>
            <a:r>
              <a:rPr lang="ru-RU" sz="2000" dirty="0" smtClean="0"/>
              <a:t> 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организационных моментов проведения «Клубного часа»</a:t>
            </a:r>
            <a:r>
              <a:rPr lang="ru-RU" sz="2000" dirty="0" smtClean="0"/>
              <a:t>  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дидактического материала, пособий и атрибутов.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Сотрудники ДОУ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информации о дате и времени проведения «Клубного часа»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в организации и проведении мероприятия, обеспечении безопасности и организованности воспитанников.</a:t>
            </a:r>
          </a:p>
          <a:p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pPr marL="265176" lvl="8" indent="-265176" algn="ctr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</a:p>
          <a:p>
            <a:pPr marL="265176" lvl="8" indent="-265176" algn="ctr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lang="ru-RU" sz="5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lvl="8" indent="-265176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детьми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и подготовительной групп так же проводятся предварительная работа: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Дискуссия «Что такое «Клубный час»,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он нужен, что мы будем делать во время его проведения, и кто хотел бы на него пойти?</a:t>
            </a:r>
          </a:p>
          <a:p>
            <a:pPr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Опрос - обсуждение: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какие группы есть в детском саду, возраст детей в этих группах и на каком этаже (крыле) они находятся;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есть помещения в детском саду;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они называются, кто там работает, чем занимается и какую пользу приносит.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плана (карты), что и где происходит, (если это «тематический» или «деятельностный» «Клубный час»)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правил поведения в процессе проведения «Клубного часа»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Непосредственно перед проведением первого «Клубного часа»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обсуждают все правила, они кратко повторяются перед каждым мероприятием.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Дается инструкция: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«Дети вы можете в течение одного часа перемещаться по всему зданию, соблюдая правила поведения. И по звонку колокольчика вы возвращаетесь в группу».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500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Клубы по интересам:</a:t>
            </a:r>
          </a:p>
          <a:p>
            <a:pPr lvl="0">
              <a:buNone/>
            </a:pPr>
            <a:endParaRPr lang="ru-RU" sz="8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 любителей конструктора  «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8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дети могут примерить на себя роль строителя, инженера, прораба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клуб «Весёлые нотки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8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где дети могут проявить свои музыкальные способности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клуб «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8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можно поиграть с мячом или потренировать себя в меткости при игре в дартс;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 экспериментальной деятельности «Хочу всё знать!», </a:t>
            </a:r>
            <a:r>
              <a:rPr lang="ru-RU" sz="8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развивающий познавательную активность и мышление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 речевого развития «Весёлый язычок», </a:t>
            </a:r>
            <a:r>
              <a:rPr lang="ru-RU" sz="8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который приглашает ребят в увлекательные путешествия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 волонтёрской деятельности «Играем с малышами»,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приносящий массу положительных эмоций, воспитывающий чувство ответственности и умение заботиться об окружающих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«Акварельки»,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каждый ребёнок может проявить свои способности и талант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УЧАСТНИКОВ СЕМИНАРА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714488"/>
            <a:ext cx="7772400" cy="4500594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И СЕЙЧАС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ДОБРОВОЛЬНОЕ УЧАСТИЕ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ОТКРЫТОЕ ОБЩЕНИЕ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АКТИВНОСТЬ И ЮМОР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D:\фото17\фото 17\Клубный час\д.рожд строит\DSC05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262335" cy="244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D:\фото17\фото 17\Клубный час\д.рожд строит\DSC05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3778248" cy="283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D:\фото17\фото 17\Клубный час\д.рожд строит\DSC0509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932" y="214290"/>
            <a:ext cx="5178952" cy="388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D:\фото17\фото 17\Клубный час\д.рожд строит\DSC05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429000"/>
            <a:ext cx="3429024" cy="257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8572560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 любителей конструктора «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9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89"/>
            <a:ext cx="8608279" cy="573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572560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клуб «Весёлые нотки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pic>
        <p:nvPicPr>
          <p:cNvPr id="27650" name="Picture 2" descr="D:\2015\фото (7)\мероприятия 14\DSC098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3143272" cy="228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 descr="D:\2014\день смеха г м\DSC09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00042"/>
            <a:ext cx="3214710" cy="244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.jpg"/>
          <p:cNvPicPr>
            <a:picLocks noChangeAspect="1"/>
          </p:cNvPicPr>
          <p:nvPr/>
        </p:nvPicPr>
        <p:blipFill>
          <a:blip r:embed="rId2" cstate="print"/>
          <a:srcRect b="19328"/>
          <a:stretch>
            <a:fillRect/>
          </a:stretch>
        </p:blipFill>
        <p:spPr>
          <a:xfrm>
            <a:off x="5000628" y="3357562"/>
            <a:ext cx="3714744" cy="2388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86808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клуб «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688" t="16000" r="7031" b="25000"/>
          <a:stretch>
            <a:fillRect/>
          </a:stretch>
        </p:blipFill>
        <p:spPr>
          <a:xfrm>
            <a:off x="428596" y="428604"/>
            <a:ext cx="4429156" cy="221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D:\2015\хореогр\Новая папка\DSC02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04"/>
            <a:ext cx="3635372" cy="272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D:\2015\хореогр\DSC02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000372"/>
            <a:ext cx="3643338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9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214289"/>
            <a:ext cx="8572560" cy="571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9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643181"/>
            <a:ext cx="4714908" cy="314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16"/>
            <a:ext cx="857256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 экспериментальной деятельности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«Хочу всё знать!»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Людмила\Мои документы\для педагогов\береснева\Береснева\квн береснева\DSC0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12" y="109596"/>
            <a:ext cx="8624668" cy="631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143644"/>
            <a:ext cx="8643998" cy="571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Клуб речевого развития «Весёлый язычок»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0722" name="Picture 2" descr="C:\Documents and Settings\Людмила\Мои документы\для педагогов\береснева\Береснева\КРУГЛЫЙ СТОЛ 19.10\DSCN07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428604"/>
            <a:ext cx="3286148" cy="270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D:\2012\откр.зан 13-14\дс\DSC05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2"/>
            <a:ext cx="9144000" cy="685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 descr="D:\2012\откр.зан 13-14\дс\DSш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400755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143644"/>
            <a:ext cx="8786874" cy="7143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«Акварельки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фото17\фото 17\бусы\DSC05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386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857892"/>
            <a:ext cx="8541070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 волонтёрской деятельности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«Играем с малышами»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1747" name="Picture 3" descr="D:\2015\бусы 15\DSC02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D:\2015\бусы 15\DSC02427.JPG"/>
          <p:cNvPicPr>
            <a:picLocks noChangeAspect="1" noChangeArrowheads="1"/>
          </p:cNvPicPr>
          <p:nvPr/>
        </p:nvPicPr>
        <p:blipFill>
          <a:blip r:embed="rId4" cstate="print"/>
          <a:srcRect t="9375" r="26171" b="3906"/>
          <a:stretch>
            <a:fillRect/>
          </a:stretch>
        </p:blipFill>
        <p:spPr bwMode="auto">
          <a:xfrm>
            <a:off x="428596" y="214290"/>
            <a:ext cx="2643206" cy="232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работают клубы по интересам:</a:t>
            </a:r>
          </a:p>
          <a:p>
            <a:endParaRPr lang="ru-RU" dirty="0" smtClean="0"/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клуб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Каминская Н.П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 речевого развития «Весёлый язычок»,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Береснева Л.С.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 волонтёрской деятельности «Играем с малышами»,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Поздеева Л.Л.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«Акварельки»,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Бобровская О.А.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4143380"/>
            <a:ext cx="1285884" cy="183697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8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57136"/>
            <a:ext cx="6143668" cy="61436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000372"/>
            <a:ext cx="7286676" cy="1714512"/>
          </a:xfrm>
        </p:spPr>
        <p:txBody>
          <a:bodyPr>
            <a:prstTxWarp prst="textDeflateTop">
              <a:avLst/>
            </a:prstTxWarp>
            <a:normAutofit/>
          </a:bodyPr>
          <a:lstStyle/>
          <a:p>
            <a:pPr algn="ctr"/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Шляпа мнений, вопросов и пожеланий</a:t>
            </a:r>
            <a:endParaRPr lang="ru-RU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28596" y="3929066"/>
            <a:ext cx="2928958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Как прошёл «Клубный час»</a:t>
            </a:r>
          </a:p>
          <a:p>
            <a:pPr algn="ctr"/>
            <a:r>
              <a:rPr lang="ru-RU" sz="1600" b="1" dirty="0" smtClean="0"/>
              <a:t>???</a:t>
            </a:r>
            <a:endParaRPr lang="ru-RU" sz="1600" b="1" dirty="0"/>
          </a:p>
        </p:txBody>
      </p:sp>
      <p:pic>
        <p:nvPicPr>
          <p:cNvPr id="1026" name="Picture 2" descr="C:\Documents and Settings\Людмила\Рабочий стол\клубный час консультация\картинки\upl_1491647146_517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570" y="571480"/>
            <a:ext cx="2968430" cy="185738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САМ!»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амостоятельный</a:t>
            </a:r>
          </a:p>
          <a:p>
            <a:pPr algn="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r">
              <a:buNone/>
            </a:pP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ктивный</a:t>
            </a:r>
          </a:p>
          <a:p>
            <a:pPr>
              <a:buNone/>
            </a:pP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М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обильный</a:t>
            </a:r>
          </a:p>
          <a:p>
            <a:endParaRPr lang="ru-RU" sz="5400" dirty="0"/>
          </a:p>
        </p:txBody>
      </p:sp>
      <p:pic>
        <p:nvPicPr>
          <p:cNvPr id="5" name="Содержимое 10" descr="image147292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071546"/>
            <a:ext cx="2143140" cy="1850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rebenok_me_ochet_odevatsya_1011_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000240"/>
            <a:ext cx="3000396" cy="199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588_16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786190"/>
            <a:ext cx="2357454" cy="2138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7477177" cy="5143536"/>
          </a:xfrm>
          <a:effectLst>
            <a:softEdge rad="635000"/>
          </a:effectLst>
        </p:spPr>
      </p:pic>
      <p:pic>
        <p:nvPicPr>
          <p:cNvPr id="5" name="Рисунок 4" descr="master-kla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85926"/>
            <a:ext cx="785818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417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применения технологии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«Клубный час» в ДОУ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более подробно познакомились с расположением групповых комнат,  служебных помещений детского сада, стали лучше ориентироваться на территории детского сада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узнали о профессиях и обязанностях сотрудников ДОУ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Ближе познакомились с воспитанниками других возрастных групп, их воспитателями и младшими воспитателями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Приобрели положительный опыт общения с детьми младшего возраста, сверстниками и взрослыми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Снизился уровень тревожности и агрессивности детей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Дошкольники  стали более самостоятельными и коммуникабельными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Закрепили навыки культуры поведения в гостях, на улице и дома</a:t>
            </a: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юдмила\Рабочий стол\клубный час консультация\картинки\заключ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028-028-Do-novykh-vstre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807" y="285728"/>
            <a:ext cx="8616173" cy="6215106"/>
          </a:xfrm>
        </p:spPr>
      </p:pic>
      <p:sp>
        <p:nvSpPr>
          <p:cNvPr id="9" name="Прямоугольник 8"/>
          <p:cNvSpPr/>
          <p:nvPr/>
        </p:nvSpPr>
        <p:spPr>
          <a:xfrm>
            <a:off x="2071670" y="5000636"/>
            <a:ext cx="5857916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FF0066"/>
                </a:solidFill>
                <a:latin typeface="Constantia" pitchFamily="18" charset="0"/>
              </a:rPr>
              <a:t>Спасибо!!!</a:t>
            </a:r>
            <a:endParaRPr lang="ru-RU" sz="6000" b="1" dirty="0">
              <a:solidFill>
                <a:srgbClr val="FF0066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2_www.catsmob.com_usa_kids_1800_02016_035_74e49c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428605"/>
            <a:ext cx="3903800" cy="278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TabeoLifesty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429000"/>
            <a:ext cx="3657600" cy="233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456988701_109311_shutterstock_646054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571480"/>
            <a:ext cx="324150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1.bp.blogspot.com/-oGOt0HGHhrc/VEew2_UgtfI/AAAAAAAAHBY/O-kWKsBb6to/s1600/51bbc05a24f9f5a216c36beb1d5b8369_full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714876" y="3286124"/>
            <a:ext cx="3857652" cy="238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 модернизации российского образования подчеркивает: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"Важнейшие задачи воспитания - формирование духовности и культуры, инициативности, самостоятельности, толерантности, способности к успешной социализации в обществе".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задача, которую ставит государство и общество перед образовательными учреждениями в современных условиях: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сформировать личность, способную занять в жизни достойное место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вырастить человека, способного взять ответственность за себя и своих близких.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 существуют проблемы, мешающие выполнить данный социальный заказ: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технологий, направленных на социализацию, воспитание личности ребенка 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oy_sitting_atop_books_10_15_08_pc_pro_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786058"/>
            <a:ext cx="2143140" cy="321370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16385" name="Picture 1" descr="F:\101MSDCF\DSC04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3492496" cy="261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2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286124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9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642918"/>
            <a:ext cx="3357554" cy="223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14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000372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Сложившаяся ситуация не позволяет эффективно развивать определенные личностные качества, которые формируются в разных ситуациях и разных формах активности, когда ребенку предоставляется возможность: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соотносить свое поведение с требованиями ситуации, ожиданиями других людей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актуализировать психологические резервы личности соответственно ситуации общения и межличностного взаимодействия.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8039852</TotalTime>
  <Words>1072</Words>
  <Application>Microsoft Office PowerPoint</Application>
  <PresentationFormat>Экран (4:3)</PresentationFormat>
  <Paragraphs>136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            Муниципальное автономное дошкольное  образовательное учреждение детский сад №23 «Золотой ключик» общеразвивающего вида с приоритетным осуществлением деятельности по художественно-эстетическому направлению  развития воспитанников  ПРОБЛЕМНО-ОРИЕНТИРОВАННЫЙ СЕМИНАР Современные технологии развития саморегуляции поведения  у дошкольников  «Клубный час»   </vt:lpstr>
      <vt:lpstr>ПРАВИЛА  ДЛЯ УЧАСТНИКОВ СЕМИНАРА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Клуб любителей конструктора «Лего»</vt:lpstr>
      <vt:lpstr>Музыкальный клуб «Весёлые нотки»</vt:lpstr>
      <vt:lpstr>Спортивный клуб «Здоровячок»</vt:lpstr>
      <vt:lpstr>Клуб экспериментальной деятельности  «Хочу всё знать!»</vt:lpstr>
      <vt:lpstr>Клуб речевого развития «Весёлый язычок»</vt:lpstr>
      <vt:lpstr>Творческая мастерская «Акварельки</vt:lpstr>
      <vt:lpstr>Клуб волонтёрской деятельности  «Играем с малышами»</vt:lpstr>
      <vt:lpstr>Слайд 27</vt:lpstr>
      <vt:lpstr>Шляпа мнений, вопросов и пожеланий</vt:lpstr>
      <vt:lpstr>Слайд 29</vt:lpstr>
      <vt:lpstr>Слайд 30</vt:lpstr>
      <vt:lpstr>Слайд 31</vt:lpstr>
      <vt:lpstr>Слайд 32</vt:lpstr>
      <vt:lpstr>Слайд 33</vt:lpstr>
    </vt:vector>
  </TitlesOfParts>
  <Company>Золотой Ключик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Проблемно-ориентированный семинар  «Современные технологии эффективной социализации ребёнка в дошкольной образовательной организации».</dc:title>
  <dc:creator>Зам. заведующей</dc:creator>
  <cp:lastModifiedBy>Пользователь</cp:lastModifiedBy>
  <cp:revision>102</cp:revision>
  <dcterms:created xsi:type="dcterms:W3CDTF">2017-04-12T05:48:55Z</dcterms:created>
  <dcterms:modified xsi:type="dcterms:W3CDTF">2021-04-14T02:43:53Z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1523879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