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19" r:id="rId2"/>
    <p:sldId id="257" r:id="rId3"/>
    <p:sldId id="258" r:id="rId4"/>
    <p:sldId id="279" r:id="rId5"/>
    <p:sldId id="293" r:id="rId6"/>
    <p:sldId id="317" r:id="rId7"/>
    <p:sldId id="318" r:id="rId8"/>
    <p:sldId id="294" r:id="rId9"/>
    <p:sldId id="306" r:id="rId10"/>
    <p:sldId id="299" r:id="rId11"/>
    <p:sldId id="316" r:id="rId12"/>
    <p:sldId id="278" r:id="rId13"/>
    <p:sldId id="298" r:id="rId14"/>
    <p:sldId id="295" r:id="rId15"/>
    <p:sldId id="307" r:id="rId16"/>
    <p:sldId id="308" r:id="rId17"/>
    <p:sldId id="310" r:id="rId18"/>
    <p:sldId id="309" r:id="rId19"/>
    <p:sldId id="265" r:id="rId20"/>
    <p:sldId id="300" r:id="rId21"/>
    <p:sldId id="304" r:id="rId22"/>
    <p:sldId id="305" r:id="rId23"/>
    <p:sldId id="315" r:id="rId24"/>
    <p:sldId id="302" r:id="rId25"/>
    <p:sldId id="303" r:id="rId26"/>
    <p:sldId id="301" r:id="rId27"/>
    <p:sldId id="314" r:id="rId28"/>
    <p:sldId id="320" r:id="rId29"/>
    <p:sldId id="297" r:id="rId30"/>
    <p:sldId id="289" r:id="rId31"/>
    <p:sldId id="296" r:id="rId32"/>
    <p:sldId id="311" r:id="rId33"/>
    <p:sldId id="313" r:id="rId34"/>
    <p:sldId id="290" r:id="rId35"/>
    <p:sldId id="291" r:id="rId36"/>
    <p:sldId id="321" r:id="rId37"/>
    <p:sldId id="322" r:id="rId3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7D6-8A3B-49F2-B28B-752B0EEC7BE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67ACC-F6DB-4A96-A598-FC5E520CC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DC14F48-312C-47F0-90B5-3E45A939C27E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1C551AF-CBAE-4158-81E2-77F555A855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E2E5454-65D5-47C9-B509-4C0AB3ACE142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29F139-5960-4DC0-B65E-99568E4AF5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ертификаты 19-21 год крипк и про\конкурс доу Образцовый детский сад\ФОН\b75a7da20587fc2c721cb49bcce21f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365" y="0"/>
            <a:ext cx="91643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86808" cy="64294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 детский сад №23 «Золотой ключик» общеразвивающего вида с приоритетным осуществлением деятельности по художественно-эстетическому направлению  развития воспитанников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286808" cy="3786214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«Современные технологии эффективной социализации ребенка. Пути реализации ФГОС ДО»</a:t>
            </a:r>
            <a:b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Д.Н.Бондарева,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МАДОУ № 23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«Золотой ключик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00372"/>
            <a:ext cx="3071834" cy="2798493"/>
          </a:xfrm>
          <a:prstGeom prst="rect">
            <a:avLst/>
          </a:prstGeom>
          <a:effectLst>
            <a:reflection blurRad="6350" stA="50000" endA="300" endPos="9000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5" name="Содержимое 4" descr="http://zolotayaribka.caduk.ru/images/grishaeva.jpgsh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221457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Forester\Downloads\1952187.gif"/>
          <p:cNvPicPr/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3438" y="785794"/>
            <a:ext cx="371477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3214687"/>
            <a:ext cx="30718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Гришаева Наталия Петровна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научный сотрудник института социологии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 г. Москва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7166"/>
            <a:ext cx="8183880" cy="557216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эффективной социализации ребенка</a:t>
            </a:r>
          </a:p>
          <a:p>
            <a:pPr lvl="0" algn="ctr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Н.П.Гришаева</a:t>
            </a:r>
          </a:p>
          <a:p>
            <a:pPr lvl="0" algn="ctr">
              <a:buNone/>
            </a:pPr>
            <a:endParaRPr lang="ru-RU" sz="2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Ежедневный рефлексивный круг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Проблемная педагогическая ситуация 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– волонтеры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акция 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Волшебный телефон</a:t>
            </a:r>
          </a:p>
          <a:p>
            <a:pPr lvl="0">
              <a:buFont typeface="Wingdings" pitchFamily="2" charset="2"/>
              <a:buChar char="Ø"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Клубный час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183880" cy="554185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«Клубный час»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детей дошкольного возраста социальных навыков, формирование личностных качест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заключается в том, что дети могут в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течение одного часа перемещаться по всему зданию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сада, соблюдая определенные правила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поведения. </a:t>
            </a:r>
          </a:p>
          <a:p>
            <a:pPr>
              <a:buNone/>
            </a:pP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планировать свои действия и оценивать их результаты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ориентироваться в пространстве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решать спорные вопросы и улаживать конфликты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память, произвольное внимание, логическое мышление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самостоятельность и чувство ответственности за свои поступки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уважительное отношение к окружающим (взрослым и сверстникам)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Рисунок 3" descr="P3250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3250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3973" y="785794"/>
            <a:ext cx="381002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3302.JPG"/>
          <p:cNvPicPr>
            <a:picLocks noChangeAspect="1"/>
          </p:cNvPicPr>
          <p:nvPr/>
        </p:nvPicPr>
        <p:blipFill>
          <a:blip r:embed="rId5" cstate="print"/>
          <a:srcRect t="2899" r="2174" b="4348"/>
          <a:stretch>
            <a:fillRect/>
          </a:stretch>
        </p:blipFill>
        <p:spPr>
          <a:xfrm>
            <a:off x="214282" y="3214686"/>
            <a:ext cx="331517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фото17\фото 17\Клубный час\DSC04887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3357554" y="2285992"/>
            <a:ext cx="2643206" cy="198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249.JPG"/>
          <p:cNvPicPr>
            <a:picLocks noChangeAspect="1"/>
          </p:cNvPicPr>
          <p:nvPr/>
        </p:nvPicPr>
        <p:blipFill>
          <a:blip r:embed="rId7" cstate="print">
            <a:lum bright="-10000"/>
          </a:blip>
          <a:srcRect l="2564" t="11965" r="12821" b="17949"/>
          <a:stretch>
            <a:fillRect/>
          </a:stretch>
        </p:blipFill>
        <p:spPr>
          <a:xfrm>
            <a:off x="5572100" y="4071942"/>
            <a:ext cx="3571900" cy="221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8577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ориентированный семинар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Новые технологии развития саморегуляции поведения у дошкольников»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«Клубный час»                                      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2017 г.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SC05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500042"/>
            <a:ext cx="6909921" cy="4303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6" name="Рисунок 5" descr="DSC057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376" y="3357562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500042"/>
            <a:ext cx="3563934" cy="267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57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57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5728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DSC05732.JPG"/>
          <p:cNvPicPr>
            <a:picLocks noChangeAspect="1"/>
          </p:cNvPicPr>
          <p:nvPr/>
        </p:nvPicPr>
        <p:blipFill>
          <a:blip r:embed="rId3" cstate="print"/>
          <a:srcRect l="17256" t="12024" r="1970" b="1292"/>
          <a:stretch>
            <a:fillRect/>
          </a:stretch>
        </p:blipFill>
        <p:spPr>
          <a:xfrm>
            <a:off x="0" y="500042"/>
            <a:ext cx="3214710" cy="258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5710.JPG"/>
          <p:cNvPicPr>
            <a:picLocks noChangeAspect="1"/>
          </p:cNvPicPr>
          <p:nvPr/>
        </p:nvPicPr>
        <p:blipFill>
          <a:blip r:embed="rId4" cstate="print"/>
          <a:srcRect l="25390" t="40625" r="3418" b="1953"/>
          <a:stretch>
            <a:fillRect/>
          </a:stretch>
        </p:blipFill>
        <p:spPr>
          <a:xfrm>
            <a:off x="4156493" y="3357562"/>
            <a:ext cx="472365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5738.JPG"/>
          <p:cNvPicPr>
            <a:picLocks noChangeAspect="1"/>
          </p:cNvPicPr>
          <p:nvPr/>
        </p:nvPicPr>
        <p:blipFill>
          <a:blip r:embed="rId5" cstate="print"/>
          <a:srcRect r="7589" b="1518"/>
          <a:stretch>
            <a:fillRect/>
          </a:stretch>
        </p:blipFill>
        <p:spPr>
          <a:xfrm>
            <a:off x="357158" y="3286124"/>
            <a:ext cx="2992430" cy="239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5705.JPG"/>
          <p:cNvPicPr>
            <a:picLocks noChangeAspect="1"/>
          </p:cNvPicPr>
          <p:nvPr/>
        </p:nvPicPr>
        <p:blipFill>
          <a:blip r:embed="rId6" cstate="print"/>
          <a:srcRect l="8841" t="20095" r="5675" b="4430"/>
          <a:stretch>
            <a:fillRect/>
          </a:stretch>
        </p:blipFill>
        <p:spPr>
          <a:xfrm>
            <a:off x="4429124" y="500042"/>
            <a:ext cx="4000528" cy="261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8" name="Рисунок 7" descr="DSC05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571480"/>
            <a:ext cx="36385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5698.JPG"/>
          <p:cNvPicPr>
            <a:picLocks noChangeAspect="1"/>
          </p:cNvPicPr>
          <p:nvPr/>
        </p:nvPicPr>
        <p:blipFill>
          <a:blip r:embed="rId4" cstate="print"/>
          <a:srcRect l="3771" t="10156" r="7812" b="6875"/>
          <a:stretch>
            <a:fillRect/>
          </a:stretch>
        </p:blipFill>
        <p:spPr>
          <a:xfrm>
            <a:off x="285720" y="3143248"/>
            <a:ext cx="334962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57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143248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DSC0570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r="10751" b="8605"/>
          <a:stretch>
            <a:fillRect/>
          </a:stretch>
        </p:blipFill>
        <p:spPr>
          <a:xfrm>
            <a:off x="285720" y="357166"/>
            <a:ext cx="3214710" cy="2469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4308212"/>
            <a:ext cx="2928958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71480"/>
            <a:ext cx="81439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Даже самое старое может выглядеть и быть новым, если вы человек со своим мышлением, подходом, ваш способ выражения и самому старому должен придать характер новости</a:t>
            </a: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В.Г.Белинский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203165.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285992"/>
            <a:ext cx="2143140" cy="251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участников семинара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071678"/>
            <a:ext cx="7772400" cy="414340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Позитивный настрой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Активное участие участие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Открытое общение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Доброжелательность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Креативность и юмор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«Клубного часа»</a:t>
            </a:r>
          </a:p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«Свободный»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свободно перемещаются по всей территории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 (в помещении или на улице) и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организуют разновозрастное общение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интересам.</a:t>
            </a:r>
          </a:p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«Тематический»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 в ситуацию (тематику) месяца. </a:t>
            </a:r>
          </a:p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«Деятельностный» 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положено самоопределение ребенка в выборе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видов деятельности.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7" name="Рисунок 6" descr="сертиф 063.jpg"/>
          <p:cNvPicPr>
            <a:picLocks noChangeAspect="1"/>
          </p:cNvPicPr>
          <p:nvPr/>
        </p:nvPicPr>
        <p:blipFill>
          <a:blip r:embed="rId3" cstate="print"/>
          <a:srcRect l="21094" t="8333" r="10937" b="1389"/>
          <a:stretch>
            <a:fillRect/>
          </a:stretch>
        </p:blipFill>
        <p:spPr>
          <a:xfrm>
            <a:off x="4500562" y="500042"/>
            <a:ext cx="3214710" cy="240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7840.JPG"/>
          <p:cNvPicPr>
            <a:picLocks noChangeAspect="1"/>
          </p:cNvPicPr>
          <p:nvPr/>
        </p:nvPicPr>
        <p:blipFill>
          <a:blip r:embed="rId4" cstate="print"/>
          <a:srcRect l="13281" t="5158" r="5468" b="783"/>
          <a:stretch>
            <a:fillRect/>
          </a:stretch>
        </p:blipFill>
        <p:spPr>
          <a:xfrm>
            <a:off x="4286248" y="3071810"/>
            <a:ext cx="3887556" cy="32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05720.JPG"/>
          <p:cNvPicPr>
            <a:picLocks noChangeAspect="1"/>
          </p:cNvPicPr>
          <p:nvPr/>
        </p:nvPicPr>
        <p:blipFill>
          <a:blip r:embed="rId5" cstate="print"/>
          <a:srcRect l="9570" t="1953" r="6933" b="3125"/>
          <a:stretch>
            <a:fillRect/>
          </a:stretch>
        </p:blipFill>
        <p:spPr>
          <a:xfrm>
            <a:off x="357158" y="3071810"/>
            <a:ext cx="3071834" cy="2619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DSC0572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7603" t="16338" r="1796" b="1781"/>
          <a:stretch>
            <a:fillRect/>
          </a:stretch>
        </p:blipFill>
        <p:spPr>
          <a:xfrm>
            <a:off x="142844" y="357166"/>
            <a:ext cx="3357586" cy="2558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DSC0189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7166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01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14686"/>
            <a:ext cx="3357586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1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143248"/>
            <a:ext cx="4135438" cy="310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18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428604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Picture 1" descr="D:\фото17\фото 17\Клубный час\д.рожд строит\DSC051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0"/>
            <a:ext cx="342899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:\фото17.10\фото 17\Клубный час\DSC02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00042"/>
            <a:ext cx="3286148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55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786058"/>
            <a:ext cx="3524275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D:\фото17\фото 17\Клубный час\DSC044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143248"/>
            <a:ext cx="390527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сертиф 0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621" r="1373" b="76"/>
          <a:stretch>
            <a:fillRect/>
          </a:stretch>
        </p:blipFill>
        <p:spPr>
          <a:xfrm>
            <a:off x="214282" y="214290"/>
            <a:ext cx="3286148" cy="260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ертиф 062.jpg"/>
          <p:cNvPicPr>
            <a:picLocks noChangeAspect="1"/>
          </p:cNvPicPr>
          <p:nvPr/>
        </p:nvPicPr>
        <p:blipFill>
          <a:blip r:embed="rId4" cstate="print"/>
          <a:srcRect r="25781"/>
          <a:stretch>
            <a:fillRect/>
          </a:stretch>
        </p:blipFill>
        <p:spPr>
          <a:xfrm>
            <a:off x="4643438" y="571480"/>
            <a:ext cx="3571868" cy="270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ертиф 057.jpg"/>
          <p:cNvPicPr>
            <a:picLocks noChangeAspect="1"/>
          </p:cNvPicPr>
          <p:nvPr/>
        </p:nvPicPr>
        <p:blipFill>
          <a:blip r:embed="rId5" cstate="print"/>
          <a:srcRect r="3906"/>
          <a:stretch>
            <a:fillRect/>
          </a:stretch>
        </p:blipFill>
        <p:spPr>
          <a:xfrm>
            <a:off x="4500561" y="3530058"/>
            <a:ext cx="4586915" cy="268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ертиф 048.jpg"/>
          <p:cNvPicPr>
            <a:picLocks noChangeAspect="1"/>
          </p:cNvPicPr>
          <p:nvPr/>
        </p:nvPicPr>
        <p:blipFill>
          <a:blip r:embed="rId6" cstate="print"/>
          <a:srcRect l="13281" r="5468" b="1389"/>
          <a:stretch>
            <a:fillRect/>
          </a:stretch>
        </p:blipFill>
        <p:spPr>
          <a:xfrm>
            <a:off x="0" y="3071810"/>
            <a:ext cx="3737920" cy="255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сертиф 1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6321" b="76"/>
          <a:stretch>
            <a:fillRect/>
          </a:stretch>
        </p:blipFill>
        <p:spPr>
          <a:xfrm>
            <a:off x="4929190" y="500042"/>
            <a:ext cx="3556615" cy="271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ертиф 064.jpg"/>
          <p:cNvPicPr>
            <a:picLocks noChangeAspect="1"/>
          </p:cNvPicPr>
          <p:nvPr/>
        </p:nvPicPr>
        <p:blipFill>
          <a:blip r:embed="rId4" cstate="print"/>
          <a:srcRect l="3906" b="1388"/>
          <a:stretch>
            <a:fillRect/>
          </a:stretch>
        </p:blipFill>
        <p:spPr>
          <a:xfrm>
            <a:off x="4929190" y="3429000"/>
            <a:ext cx="3643338" cy="210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сертиф 074.jpg"/>
          <p:cNvPicPr>
            <a:picLocks noChangeAspect="1"/>
          </p:cNvPicPr>
          <p:nvPr/>
        </p:nvPicPr>
        <p:blipFill>
          <a:blip r:embed="rId5" cstate="print"/>
          <a:srcRect l="2343" t="5555" r="13281" b="4166"/>
          <a:stretch>
            <a:fillRect/>
          </a:stretch>
        </p:blipFill>
        <p:spPr>
          <a:xfrm>
            <a:off x="0" y="285728"/>
            <a:ext cx="4357718" cy="262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сертиф 1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214686"/>
            <a:ext cx="4214810" cy="237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сертиф 0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256" r="1923"/>
          <a:stretch>
            <a:fillRect/>
          </a:stretch>
        </p:blipFill>
        <p:spPr>
          <a:xfrm>
            <a:off x="4572000" y="3214686"/>
            <a:ext cx="385152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ертиф 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142852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ертиф 091.jpg"/>
          <p:cNvPicPr>
            <a:picLocks noChangeAspect="1"/>
          </p:cNvPicPr>
          <p:nvPr/>
        </p:nvPicPr>
        <p:blipFill>
          <a:blip r:embed="rId5" cstate="print"/>
          <a:srcRect l="11718" r="7031"/>
          <a:stretch>
            <a:fillRect/>
          </a:stretch>
        </p:blipFill>
        <p:spPr>
          <a:xfrm>
            <a:off x="142844" y="3143248"/>
            <a:ext cx="3786182" cy="262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ертиф 116.jpg"/>
          <p:cNvPicPr>
            <a:picLocks noChangeAspect="1"/>
          </p:cNvPicPr>
          <p:nvPr/>
        </p:nvPicPr>
        <p:blipFill>
          <a:blip r:embed="rId6" cstate="print"/>
          <a:srcRect l="7031" r="15625" b="28125"/>
          <a:stretch>
            <a:fillRect/>
          </a:stretch>
        </p:blipFill>
        <p:spPr>
          <a:xfrm>
            <a:off x="4786314" y="500042"/>
            <a:ext cx="3500462" cy="243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Рисунок 3" descr="Rannee-obuchenie-i-razvitie-rebenk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7358114" cy="403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3880" cy="118413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«КЛУБНЫЙ ЧАС»</a:t>
            </a:r>
          </a:p>
          <a:p>
            <a:pPr algn="ctr">
              <a:buNone/>
            </a:pP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</a:p>
          <a:p>
            <a:pPr algn="ctr">
              <a:buNone/>
            </a:pPr>
            <a:endParaRPr lang="ru-RU" sz="2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08" r="3065" b="4358"/>
          <a:stretch>
            <a:fillRect/>
          </a:stretch>
        </p:blipFill>
        <p:spPr>
          <a:xfrm>
            <a:off x="1071538" y="571480"/>
            <a:ext cx="692948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88218841849022.jpeg"/>
          <p:cNvPicPr/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-781050" y="-361950"/>
            <a:ext cx="10706100" cy="75819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14612" y="642918"/>
            <a:ext cx="6929486" cy="42862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Художественная студия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«Театральный калейдоскоп»</a:t>
            </a:r>
          </a:p>
          <a:p>
            <a:pPr lvl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Викторовна Прокопьева,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№ 23 «Золотой ключик»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23-768x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9606" y="3929066"/>
            <a:ext cx="230640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САМ!»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амостоятельный</a:t>
            </a:r>
          </a:p>
          <a:p>
            <a:pPr algn="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ктивный</a:t>
            </a:r>
          </a:p>
          <a:p>
            <a:pPr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М</a:t>
            </a: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обильный</a:t>
            </a:r>
          </a:p>
          <a:p>
            <a:endParaRPr lang="ru-RU" sz="5400" dirty="0"/>
          </a:p>
        </p:txBody>
      </p:sp>
      <p:pic>
        <p:nvPicPr>
          <p:cNvPr id="6" name="Рисунок 5" descr="rebenok_me_ochet_odevatsya_1011_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785926"/>
            <a:ext cx="3286148" cy="218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boywithball.jpg"/>
          <p:cNvPicPr>
            <a:picLocks noChangeAspect="1"/>
          </p:cNvPicPr>
          <p:nvPr/>
        </p:nvPicPr>
        <p:blipFill>
          <a:blip r:embed="rId4" cstate="print"/>
          <a:srcRect l="24219" t="2634" r="28906" b="4944"/>
          <a:stretch>
            <a:fillRect/>
          </a:stretch>
        </p:blipFill>
        <p:spPr>
          <a:xfrm>
            <a:off x="6500826" y="571480"/>
            <a:ext cx="18752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323ed22d5e48c7c63bfba511071099f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2000264" cy="300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85812" y="-352425"/>
            <a:ext cx="10715625" cy="7562850"/>
          </a:xfrm>
          <a:prstGeom prst="rect">
            <a:avLst/>
          </a:prstGeom>
        </p:spPr>
      </p:pic>
      <p:pic>
        <p:nvPicPr>
          <p:cNvPr id="6" name="Рисунок 5" descr="120566312154bf16c7b212dca81df9a20140ea33bc41_b.jpg"/>
          <p:cNvPicPr/>
          <p:nvPr/>
        </p:nvPicPr>
        <p:blipFill>
          <a:blip r:embed="rId3" cstate="print"/>
          <a:srcRect l="16000" t="3963" r="18447" b="5260"/>
          <a:stretch>
            <a:fillRect/>
          </a:stretch>
        </p:blipFill>
        <p:spPr>
          <a:xfrm>
            <a:off x="571472" y="95250"/>
            <a:ext cx="7287895" cy="676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st="508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642918"/>
            <a:ext cx="5143536" cy="27860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 в прошлое </a:t>
            </a:r>
          </a:p>
          <a:p>
            <a:pPr lvl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«Музей в чемодане»</a:t>
            </a:r>
          </a:p>
          <a:p>
            <a:pPr lvl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lvl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 Юрьевна Исаева,</a:t>
            </a:r>
          </a:p>
          <a:p>
            <a:pPr lvl="0" algn="ctr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МАДОУ № 23</a:t>
            </a:r>
          </a:p>
          <a:p>
            <a:pPr lvl="0" algn="ctr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«Золотой ключик»</a:t>
            </a:r>
          </a:p>
          <a:p>
            <a:pPr lvl="0" algn="ctr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</a:t>
            </a:r>
          </a:p>
          <a:p>
            <a:pPr lvl="0" algn="ctr">
              <a:buNone/>
            </a:pP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>
              <a:buNone/>
            </a:pP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09553_stock-photo-cartoon-sun-travel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955176"/>
            <a:ext cx="1285884" cy="155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00c64ad6e7b9ef1dce67fcaebffe173.jpg"/>
          <p:cNvPicPr/>
          <p:nvPr/>
        </p:nvPicPr>
        <p:blipFill>
          <a:blip r:embed="rId2" cstate="print"/>
          <a:srcRect t="4528" r="1590"/>
          <a:stretch>
            <a:fillRect/>
          </a:stretch>
        </p:blipFill>
        <p:spPr>
          <a:xfrm>
            <a:off x="-785850" y="-214338"/>
            <a:ext cx="10734675" cy="7553325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571736" y="928670"/>
            <a:ext cx="6357950" cy="4237044"/>
          </a:xfrm>
          <a:prstGeom prst="doubleWave">
            <a:avLst>
              <a:gd name="adj1" fmla="val 6500"/>
              <a:gd name="adj2" fmla="val 0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Академия профессора Всезнайкина</a:t>
            </a:r>
          </a:p>
          <a:p>
            <a:pPr lvl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 Владимировна Ченцова,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МАДОУ № 23 «Золотой ключик»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endParaRPr lang="ru-RU" sz="7200" dirty="0"/>
          </a:p>
        </p:txBody>
      </p:sp>
      <p:pic>
        <p:nvPicPr>
          <p:cNvPr id="5" name="Рисунок 4" descr="800px_COLOURBOX5298158.jpg"/>
          <p:cNvPicPr/>
          <p:nvPr/>
        </p:nvPicPr>
        <p:blipFill>
          <a:blip r:embed="rId3" cstate="print"/>
          <a:srcRect l="26261" t="8377" r="19864" b="10820"/>
          <a:stretch>
            <a:fillRect/>
          </a:stretch>
        </p:blipFill>
        <p:spPr>
          <a:xfrm>
            <a:off x="-642974" y="1562100"/>
            <a:ext cx="3190875" cy="52959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Рисунок 3" descr="img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23416" y="562676"/>
            <a:ext cx="3643338" cy="694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-285776"/>
            <a:ext cx="8183880" cy="300039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Творческая мастерская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Оксана Анатольевна Бобровская,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</a:t>
            </a:r>
          </a:p>
          <a:p>
            <a:pPr lvl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285728"/>
          <a:ext cx="8501125" cy="62865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00225"/>
                <a:gridCol w="1700225"/>
                <a:gridCol w="1700225"/>
                <a:gridCol w="1700225"/>
                <a:gridCol w="1700225"/>
              </a:tblGrid>
              <a:tr h="1596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953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946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Равно 5"/>
          <p:cNvSpPr/>
          <p:nvPr/>
        </p:nvSpPr>
        <p:spPr>
          <a:xfrm>
            <a:off x="2071670" y="2214554"/>
            <a:ext cx="1571636" cy="914400"/>
          </a:xfrm>
          <a:prstGeom prst="mathEqua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429256" y="2928934"/>
            <a:ext cx="1643074" cy="914400"/>
          </a:xfrm>
          <a:prstGeom prst="mathEqua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5429256" y="2214554"/>
            <a:ext cx="1643074" cy="914400"/>
          </a:xfrm>
          <a:prstGeom prst="mathEqua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2071670" y="2928934"/>
            <a:ext cx="1571636" cy="914400"/>
          </a:xfrm>
          <a:prstGeom prst="mathEqua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C:\Documents and Settings\Людмила\Рабочий стол\2017\клубный час консультация\лог. групп\DSC056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1266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Людмила\Рабочий стол\2017\клубный час консультация\лог. групп\11363_2488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71480"/>
            <a:ext cx="1514475" cy="127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Людмила\Рабочий стол\2017\клубный час консультация\лог. групп\DSC05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00042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Людмила\Рабочий стол\2017\клубный час консультация\лог. групп\DSC056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0042"/>
            <a:ext cx="10179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Людмила\Рабочий стол\2017\клубный час консультация\лог. групп\512_5b70febcb983dee60825fdfededbb60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0042"/>
            <a:ext cx="16430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5500694" y="1357298"/>
            <a:ext cx="1785950" cy="500066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Логопедический кабинет</a:t>
            </a:r>
            <a:endParaRPr lang="ru-RU" sz="1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Documents and Settings\Людмила\Рабочий стол\2017\клубный час консультация\лог. групп\DSC056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00042"/>
            <a:ext cx="10858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Людмила\Рабочий стол\2017\клубный час консультация\лог. групп\DSC0562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4214818"/>
            <a:ext cx="1071570" cy="160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Людмила\Рабочий стол\2017\клубный час консультация\лог. групп\store_apendix_big29127_1048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06" y="4214818"/>
            <a:ext cx="1785950" cy="16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Людмила\Рабочий стол\2017\клубный час консультация\лог. групп\DSC0562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44" y="4214818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0b5a6eb664af2790e0f5a8580bfc57ab.jpg"/>
          <p:cNvPicPr>
            <a:picLocks noChangeAspect="1"/>
          </p:cNvPicPr>
          <p:nvPr/>
        </p:nvPicPr>
        <p:blipFill>
          <a:blip r:embed="rId12" cstate="print"/>
          <a:srcRect l="3125" t="10625" r="3125" b="14375"/>
          <a:stretch>
            <a:fillRect/>
          </a:stretch>
        </p:blipFill>
        <p:spPr>
          <a:xfrm>
            <a:off x="1857356" y="1500174"/>
            <a:ext cx="1285884" cy="102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smiley-с-ш-япой-ип-омом-гра-ации-41585950.jpg"/>
          <p:cNvPicPr>
            <a:picLocks noChangeAspect="1"/>
          </p:cNvPicPr>
          <p:nvPr/>
        </p:nvPicPr>
        <p:blipFill>
          <a:blip r:embed="rId13" cstate="print"/>
          <a:srcRect r="1322" b="10592"/>
          <a:stretch>
            <a:fillRect/>
          </a:stretch>
        </p:blipFill>
        <p:spPr>
          <a:xfrm>
            <a:off x="1571604" y="4786322"/>
            <a:ext cx="1214446" cy="95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maracas-and-sombrero-clipart-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57818" y="4429132"/>
            <a:ext cx="1266820" cy="118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309553_stock-photo-cartoon-sun-traveller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57950" y="1500173"/>
            <a:ext cx="1014420" cy="122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28596" y="3929066"/>
            <a:ext cx="2928958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Как прошёл «Клубный час»</a:t>
            </a:r>
          </a:p>
          <a:p>
            <a:pPr algn="ctr"/>
            <a:r>
              <a:rPr lang="ru-RU" sz="1600" b="1" dirty="0" smtClean="0"/>
              <a:t>???</a:t>
            </a:r>
            <a:endParaRPr lang="ru-RU" sz="1600" b="1" dirty="0"/>
          </a:p>
        </p:txBody>
      </p:sp>
      <p:pic>
        <p:nvPicPr>
          <p:cNvPr id="13" name="Содержимое 12" descr="1464684195766_146468419601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1368" y="571480"/>
            <a:ext cx="233547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000372"/>
            <a:ext cx="7286676" cy="1714512"/>
          </a:xfrm>
        </p:spPr>
        <p:txBody>
          <a:bodyPr>
            <a:prstTxWarp prst="textDeflateTop">
              <a:avLst/>
            </a:prstTxWarp>
            <a:normAutofit/>
          </a:bodyPr>
          <a:lstStyle/>
          <a:p>
            <a:pPr algn="ctr"/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Ларец мнений, вопросов и предложений</a:t>
            </a:r>
            <a:endParaRPr lang="ru-RU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985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«Современные технологии эффективной социализации ребенка. Пути реализации ФГОС ДО»</a:t>
            </a:r>
            <a:endParaRPr lang="ru-RU" sz="2400" dirty="0"/>
          </a:p>
        </p:txBody>
      </p:sp>
      <p:pic>
        <p:nvPicPr>
          <p:cNvPr id="6" name="Рисунок 5" descr="pervyivtor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6367479" cy="3714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ертификаты 19-21 год крипк и про\конкурс доу Образцовый детский сад\ФОН\b75a7da20587fc2c721cb49bcce21f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365" y="0"/>
            <a:ext cx="9164365" cy="685800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500295" y="-714403"/>
            <a:ext cx="4143403" cy="8286807"/>
          </a:xfrm>
        </p:spPr>
        <p:txBody>
          <a:bodyPr vert="vert270"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А у нас, а у нас - нынче снова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 «КЛУБНЫЙ ЧАС»!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Будем с Вами мы ходить - добрые дела вершить!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К малышам пойдём играть, станем деткам помогать…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Заниматься физкультурой, в игры разные играть!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Вместе с «Язычком весёлым» путешествовать опять!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«КЛУБНЫЙ ЧАС»,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                    «КЛУБНЫЙ ЧАС»!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Скажем честно – ПРОСТО КЛАСС!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7" name="Содержимое 6" descr="0_5c32d_dfd71115_XXL-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14776" cy="24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telefon-doveriya-1024x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643314"/>
            <a:ext cx="4563725" cy="230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rtemagiclarge67513djpg.jpg"/>
          <p:cNvPicPr>
            <a:picLocks noChangeAspect="1"/>
          </p:cNvPicPr>
          <p:nvPr/>
        </p:nvPicPr>
        <p:blipFill>
          <a:blip r:embed="rId5" cstate="print"/>
          <a:srcRect t="4878" r="13004" b="2438"/>
          <a:stretch>
            <a:fillRect/>
          </a:stretch>
        </p:blipFill>
        <p:spPr>
          <a:xfrm>
            <a:off x="500034" y="2857496"/>
            <a:ext cx="264320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24.jpg"/>
          <p:cNvPicPr>
            <a:picLocks noChangeAspect="1"/>
          </p:cNvPicPr>
          <p:nvPr/>
        </p:nvPicPr>
        <p:blipFill>
          <a:blip r:embed="rId6" cstate="print"/>
          <a:srcRect l="10156" t="4167" r="7031" b="12500"/>
          <a:stretch>
            <a:fillRect/>
          </a:stretch>
        </p:blipFill>
        <p:spPr>
          <a:xfrm>
            <a:off x="4857752" y="571480"/>
            <a:ext cx="369155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dificultades-en-conduc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571480"/>
            <a:ext cx="7858180" cy="524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pic>
        <p:nvPicPr>
          <p:cNvPr id="4" name="Содержимое 3" descr="Stress-Doppelbelastu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571480"/>
            <a:ext cx="7566396" cy="497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19196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067" t="7809" r="7080" b="1781"/>
          <a:stretch>
            <a:fillRect/>
          </a:stretch>
        </p:blipFill>
        <p:spPr>
          <a:xfrm>
            <a:off x="785786" y="642918"/>
            <a:ext cx="7572428" cy="514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500090"/>
            <a:ext cx="10467976" cy="78771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530352"/>
            <a:ext cx="6286544" cy="42559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есть процесс социальный в самом широком  смысле. Воспитывает всё:</a:t>
            </a:r>
          </a:p>
          <a:p>
            <a:pPr algn="ctr">
              <a:buNone/>
            </a:pP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люди, вещи, явления, но прежде всего и больше</a:t>
            </a:r>
          </a:p>
          <a:p>
            <a:pPr algn="ctr">
              <a:buNone/>
            </a:pP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люди. Из них на первом месте– родители</a:t>
            </a:r>
          </a:p>
          <a:p>
            <a:pPr algn="ctr">
              <a:buNone/>
            </a:pP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педагоги.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dirty="0"/>
          </a:p>
        </p:txBody>
      </p:sp>
      <p:pic>
        <p:nvPicPr>
          <p:cNvPr id="4" name="Рисунок 3" descr="makarenko-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012" y="753725"/>
            <a:ext cx="2651988" cy="374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4500570"/>
            <a:ext cx="24288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А.С.Макаренко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ователь\Desktop\Сертификаты 19-21 год крипк и про\конкурс доу Образцовый детский сад\ФОН\abstraktnye-fony-dlya-prezentacii-volny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785794"/>
            <a:ext cx="82868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Утверждён приказом Министерства образования и науки РФ от 17.10.2013 г. № 1155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 в силу 01.01.2014 г.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857628"/>
            <a:ext cx="27146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п. 2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24948289</TotalTime>
  <Words>428</Words>
  <Application>Microsoft Office PowerPoint</Application>
  <PresentationFormat>Экран (4:3)</PresentationFormat>
  <Paragraphs>155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Муниципальное автономное дошкольное  образовательное учреждение детский сад №23 «Золотой ключик» общеразвивающего вида с приоритетным осуществлением деятельности по художественно-эстетическому направлению  развития воспитанников</vt:lpstr>
      <vt:lpstr>Правила  для участников семинара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Ларец мнений, вопросов и предложений</vt:lpstr>
      <vt:lpstr>Слайд 36</vt:lpstr>
      <vt:lpstr>А у нас, а у нас - нынче снова  «КЛУБНЫЙ ЧАС»! Будем с Вами мы ходить - добрые дела вершить! К малышам пойдём играть, станем деткам помогать… Заниматься физкультурой, в игры разные играть! Вместе с «Язычком весёлым» путешествовать опять! «КЛУБНЫЙ ЧАС»,                      «КЛУБНЫЙ ЧАС»! Скажем честно – ПРОСТО КЛАСС!</vt:lpstr>
    </vt:vector>
  </TitlesOfParts>
  <Company>Золотой Ключик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Проблемно-ориентированный семинар  «Современные технологии эффективной социализации ребёнка в дошкольной образовательной организации».</dc:title>
  <dc:creator>Зам. заведующей</dc:creator>
  <cp:lastModifiedBy>Пользователь</cp:lastModifiedBy>
  <cp:revision>231</cp:revision>
  <dcterms:created xsi:type="dcterms:W3CDTF">2017-04-12T05:48:55Z</dcterms:created>
  <dcterms:modified xsi:type="dcterms:W3CDTF">2021-05-05T05:53:17Z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2246902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