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1"/>
  </p:notesMasterIdLst>
  <p:sldIdLst>
    <p:sldId id="256" r:id="rId2"/>
    <p:sldId id="257" r:id="rId3"/>
    <p:sldId id="273" r:id="rId4"/>
    <p:sldId id="258" r:id="rId5"/>
    <p:sldId id="271" r:id="rId6"/>
    <p:sldId id="306" r:id="rId7"/>
    <p:sldId id="274" r:id="rId8"/>
    <p:sldId id="285" r:id="rId9"/>
    <p:sldId id="284" r:id="rId10"/>
    <p:sldId id="262" r:id="rId11"/>
    <p:sldId id="299" r:id="rId12"/>
    <p:sldId id="289" r:id="rId13"/>
    <p:sldId id="301" r:id="rId14"/>
    <p:sldId id="290" r:id="rId15"/>
    <p:sldId id="291" r:id="rId16"/>
    <p:sldId id="292" r:id="rId17"/>
    <p:sldId id="264" r:id="rId18"/>
    <p:sldId id="265" r:id="rId19"/>
    <p:sldId id="281" r:id="rId20"/>
    <p:sldId id="282" r:id="rId21"/>
    <p:sldId id="286" r:id="rId22"/>
    <p:sldId id="283" r:id="rId23"/>
    <p:sldId id="302" r:id="rId24"/>
    <p:sldId id="266" r:id="rId25"/>
    <p:sldId id="267" r:id="rId26"/>
    <p:sldId id="270" r:id="rId27"/>
    <p:sldId id="275" r:id="rId28"/>
    <p:sldId id="277" r:id="rId29"/>
    <p:sldId id="304" r:id="rId30"/>
    <p:sldId id="303" r:id="rId31"/>
    <p:sldId id="279" r:id="rId32"/>
    <p:sldId id="278" r:id="rId33"/>
    <p:sldId id="297" r:id="rId34"/>
    <p:sldId id="280" r:id="rId35"/>
    <p:sldId id="293" r:id="rId36"/>
    <p:sldId id="295" r:id="rId37"/>
    <p:sldId id="294" r:id="rId38"/>
    <p:sldId id="305" r:id="rId39"/>
    <p:sldId id="29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40A81-4741-441F-91E9-2982267D5EE8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53D83-3CDD-4E48-8734-796A2CD27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53D83-3CDD-4E48-8734-796A2CD27F6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53D83-3CDD-4E48-8734-796A2CD27F6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53D83-3CDD-4E48-8734-796A2CD27F6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FA8F-F605-451E-8E2F-A399E0884DE6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23702-BEC8-4909-A355-634AF8ABC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FA8F-F605-451E-8E2F-A399E0884DE6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23702-BEC8-4909-A355-634AF8ABC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FA8F-F605-451E-8E2F-A399E0884DE6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23702-BEC8-4909-A355-634AF8ABC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FA8F-F605-451E-8E2F-A399E0884DE6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23702-BEC8-4909-A355-634AF8ABC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FA8F-F605-451E-8E2F-A399E0884DE6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23702-BEC8-4909-A355-634AF8ABC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FA8F-F605-451E-8E2F-A399E0884DE6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23702-BEC8-4909-A355-634AF8ABC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FA8F-F605-451E-8E2F-A399E0884DE6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23702-BEC8-4909-A355-634AF8ABC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FA8F-F605-451E-8E2F-A399E0884DE6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23702-BEC8-4909-A355-634AF8ABC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FA8F-F605-451E-8E2F-A399E0884DE6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23702-BEC8-4909-A355-634AF8ABC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FA8F-F605-451E-8E2F-A399E0884DE6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23702-BEC8-4909-A355-634AF8ABC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FA8F-F605-451E-8E2F-A399E0884DE6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23702-BEC8-4909-A355-634AF8ABC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F2FA8F-F605-451E-8E2F-A399E0884DE6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623702-BEC8-4909-A355-634AF8ABC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52"/>
            <a:ext cx="7964958" cy="3574180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учреждение детский сад №23 «Золотой ключик» общеразвивающего вида с приоритетным осуществлением деятельности по художественно-эстетическому направлению  развития воспитанников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Преемственность в работе дошкольной образовательной организации  и начальной школы в условиях реализации ФГОС ДО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57826"/>
            <a:ext cx="7558118" cy="1143008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Бондарева Д.Н.,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51181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Универсальные учебные действия (УУД) -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совокупность способов действия учащегося (а также связанных с ними навыков учебной работы), обеспечивающих самостоятельное усвоение новых знаний, формирование умений, включая организацию этого процесса.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 УУД: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обеспечение возможностей учащегося самостоятельно осуществлять деятельность учения, ставить учебные цели, искать и использовать необходимые средства и способы их достижения, контролировать и оценивать процесс и результаты деятельности;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условий для гармоничного развития личности и ее самореализации на основе готовности к непрерывному образованию;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обеспечение успешного усвоения знаний, формирования умений, навыков и компетентностей в любой предметной области.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6632"/>
            <a:ext cx="7992888" cy="6480720"/>
          </a:xfrm>
        </p:spPr>
        <p:txBody>
          <a:bodyPr>
            <a:normAutofit fontScale="25000" lnSpcReduction="20000"/>
          </a:bodyPr>
          <a:lstStyle/>
          <a:p>
            <a:endParaRPr lang="ru-RU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преемственности</a:t>
            </a:r>
          </a:p>
          <a:p>
            <a:pPr>
              <a:buNone/>
            </a:pPr>
            <a:endParaRPr lang="ru-RU" sz="7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дошкольной образовательной организации:</a:t>
            </a:r>
            <a:endParaRPr lang="ru-RU" sz="7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детей; </a:t>
            </a:r>
          </a:p>
          <a:p>
            <a:pPr lvl="0"/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любознательности, стремления к расширению знаний;</a:t>
            </a:r>
          </a:p>
          <a:p>
            <a:pPr lvl="0"/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формирование и развитие основных познавательных процессов (внимания, воображения, памяти, мышления, речи); </a:t>
            </a:r>
          </a:p>
          <a:p>
            <a:pPr lvl="0"/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коммуникативных умений, произвольности поведения, доброжелательности, умения взаимодействовать с педагогами и сверстниками; </a:t>
            </a:r>
          </a:p>
          <a:p>
            <a:pPr lvl="0"/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инициативности, самостоятельности, активности;</a:t>
            </a:r>
          </a:p>
          <a:p>
            <a:pPr lvl="0"/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отдельных приемов учебно-познавательной деятельности (умение ориентироваться в задании, осуществлять самоконтроль). </a:t>
            </a:r>
          </a:p>
          <a:p>
            <a:pPr>
              <a:buNone/>
            </a:pPr>
            <a:endParaRPr lang="ru-RU" sz="7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общеобразовательной организации :</a:t>
            </a:r>
            <a:endParaRPr lang="ru-RU" sz="7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введение в педагогический процесс разных видов детского творчества (игр, драматургии, художественного моделирования, экспериментирования, словесного творчества, танцевальных и музыкальных импровизаций); </a:t>
            </a:r>
          </a:p>
          <a:p>
            <a:pPr lvl="0"/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обогащение содержания уроков эстетического цикла (изобразительное искусство, музыка, технология и т.п.); </a:t>
            </a:r>
          </a:p>
          <a:p>
            <a:pPr lvl="0"/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детей к национальной художественной культуре;  создание в школе развивающей предметной среды; </a:t>
            </a:r>
          </a:p>
          <a:p>
            <a:pPr lvl="0"/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широкое использование игровых приемов в первый год обучения.</a:t>
            </a:r>
          </a:p>
          <a:p>
            <a:endParaRPr lang="ru-RU" sz="6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ертиф 08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 descr="сертиф 092.jpg"/>
          <p:cNvPicPr>
            <a:picLocks noChangeAspect="1"/>
          </p:cNvPicPr>
          <p:nvPr/>
        </p:nvPicPr>
        <p:blipFill>
          <a:blip r:embed="rId4" cstate="print"/>
          <a:srcRect l="27163" r="3538" b="-799"/>
          <a:stretch>
            <a:fillRect/>
          </a:stretch>
        </p:blipFill>
        <p:spPr>
          <a:xfrm>
            <a:off x="3923928" y="2632629"/>
            <a:ext cx="5005790" cy="409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ртиф 04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rcRect r="18500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сертиф 062.jpg"/>
          <p:cNvPicPr>
            <a:picLocks noChangeAspect="1"/>
          </p:cNvPicPr>
          <p:nvPr/>
        </p:nvPicPr>
        <p:blipFill>
          <a:blip r:embed="rId3" cstate="print"/>
          <a:srcRect l="4326" r="26375" b="2401"/>
          <a:stretch>
            <a:fillRect/>
          </a:stretch>
        </p:blipFill>
        <p:spPr>
          <a:xfrm>
            <a:off x="357158" y="2285992"/>
            <a:ext cx="5328221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ертиф 090.jpg"/>
          <p:cNvPicPr>
            <a:picLocks noChangeAspect="1"/>
          </p:cNvPicPr>
          <p:nvPr/>
        </p:nvPicPr>
        <p:blipFill>
          <a:blip r:embed="rId2" cstate="print">
            <a:grayscl/>
          </a:blip>
          <a:srcRect r="22438" b="1001"/>
          <a:stretch>
            <a:fillRect/>
          </a:stretch>
        </p:blipFill>
        <p:spPr>
          <a:xfrm>
            <a:off x="-44922" y="0"/>
            <a:ext cx="9188922" cy="6858000"/>
          </a:xfrm>
          <a:prstGeom prst="rect">
            <a:avLst/>
          </a:prstGeom>
        </p:spPr>
      </p:pic>
      <p:pic>
        <p:nvPicPr>
          <p:cNvPr id="6" name="Рисунок 5" descr="сертиф 119.jpg"/>
          <p:cNvPicPr>
            <a:picLocks noChangeAspect="1"/>
          </p:cNvPicPr>
          <p:nvPr/>
        </p:nvPicPr>
        <p:blipFill>
          <a:blip r:embed="rId3" cstate="print"/>
          <a:srcRect l="3538" r="5113" b="1001"/>
          <a:stretch>
            <a:fillRect/>
          </a:stretch>
        </p:blipFill>
        <p:spPr>
          <a:xfrm>
            <a:off x="3563888" y="3388563"/>
            <a:ext cx="5427229" cy="330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fon-dlya-prezentacii-12.jpg"/>
          <p:cNvPicPr>
            <a:picLocks noChangeAspect="1"/>
          </p:cNvPicPr>
          <p:nvPr/>
        </p:nvPicPr>
        <p:blipFill>
          <a:blip r:embed="rId2" cstate="print"/>
          <a:srcRect r="-167" b="8001"/>
          <a:stretch>
            <a:fillRect/>
          </a:stretch>
        </p:blipFill>
        <p:spPr>
          <a:xfrm>
            <a:off x="15203" y="0"/>
            <a:ext cx="9128797" cy="6858000"/>
          </a:xfrm>
          <a:prstGeom prst="rect">
            <a:avLst/>
          </a:prstGeom>
        </p:spPr>
      </p:pic>
      <p:pic>
        <p:nvPicPr>
          <p:cNvPr id="8" name="Содержимое 7" descr="DSC0452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0" y="0"/>
            <a:ext cx="9144000" cy="67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сертиф 170.jpg"/>
          <p:cNvPicPr>
            <a:picLocks noChangeAspect="1"/>
          </p:cNvPicPr>
          <p:nvPr/>
        </p:nvPicPr>
        <p:blipFill>
          <a:blip r:embed="rId4" cstate="print"/>
          <a:srcRect l="9849" r="14645" b="8207"/>
          <a:stretch>
            <a:fillRect/>
          </a:stretch>
        </p:blipFill>
        <p:spPr>
          <a:xfrm>
            <a:off x="5796136" y="188640"/>
            <a:ext cx="3137492" cy="324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сертиф 158.jpg"/>
          <p:cNvPicPr>
            <a:picLocks noChangeAspect="1"/>
          </p:cNvPicPr>
          <p:nvPr/>
        </p:nvPicPr>
        <p:blipFill>
          <a:blip r:embed="rId5" cstate="print"/>
          <a:srcRect l="9838" t="3801"/>
          <a:stretch>
            <a:fillRect/>
          </a:stretch>
        </p:blipFill>
        <p:spPr>
          <a:xfrm>
            <a:off x="395536" y="3861048"/>
            <a:ext cx="4464496" cy="267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fon-dlya-prezentacii-12.jpg"/>
          <p:cNvPicPr>
            <a:picLocks noChangeAspect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13" name="Рисунок 12" descr="сертиф 337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4" name="Рисунок 13" descr="сертиф 391.jpg"/>
          <p:cNvPicPr>
            <a:picLocks noChangeAspect="1"/>
          </p:cNvPicPr>
          <p:nvPr/>
        </p:nvPicPr>
        <p:blipFill>
          <a:blip r:embed="rId4" cstate="print"/>
          <a:srcRect r="18500" b="1001"/>
          <a:stretch>
            <a:fillRect/>
          </a:stretch>
        </p:blipFill>
        <p:spPr>
          <a:xfrm>
            <a:off x="112758" y="3356992"/>
            <a:ext cx="474235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Содержимое 19" descr="DSC0525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31427" t="11270" r="-51"/>
          <a:stretch>
            <a:fillRect/>
          </a:stretch>
        </p:blipFill>
        <p:spPr>
          <a:xfrm>
            <a:off x="5580112" y="116632"/>
            <a:ext cx="3384376" cy="3281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ертиф 064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сертиф 022.jpg"/>
          <p:cNvPicPr>
            <a:picLocks noChangeAspect="1"/>
          </p:cNvPicPr>
          <p:nvPr/>
        </p:nvPicPr>
        <p:blipFill>
          <a:blip r:embed="rId4" cstate="print"/>
          <a:srcRect l="5901" r="11413" b="-399"/>
          <a:stretch>
            <a:fillRect/>
          </a:stretch>
        </p:blipFill>
        <p:spPr>
          <a:xfrm>
            <a:off x="4714876" y="3786190"/>
            <a:ext cx="4248472" cy="290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DSC02200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DSC02205.JPG"/>
          <p:cNvPicPr>
            <a:picLocks noChangeAspect="1"/>
          </p:cNvPicPr>
          <p:nvPr/>
        </p:nvPicPr>
        <p:blipFill>
          <a:blip r:embed="rId3" cstate="print"/>
          <a:srcRect r="18993" b="15744"/>
          <a:stretch>
            <a:fillRect/>
          </a:stretch>
        </p:blipFill>
        <p:spPr>
          <a:xfrm>
            <a:off x="1331640" y="2996952"/>
            <a:ext cx="461545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ертиф 007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14416" r="5468" b="-2597"/>
          <a:stretch>
            <a:fillRect/>
          </a:stretch>
        </p:blipFill>
        <p:spPr>
          <a:xfrm>
            <a:off x="0" y="0"/>
            <a:ext cx="9144000" cy="7072290"/>
          </a:xfrm>
          <a:prstGeom prst="rect">
            <a:avLst/>
          </a:prstGeom>
        </p:spPr>
      </p:pic>
      <p:pic>
        <p:nvPicPr>
          <p:cNvPr id="7" name="Рисунок 6" descr="сертиф 013.jpg"/>
          <p:cNvPicPr>
            <a:picLocks noChangeAspect="1"/>
          </p:cNvPicPr>
          <p:nvPr/>
        </p:nvPicPr>
        <p:blipFill>
          <a:blip r:embed="rId3" cstate="print"/>
          <a:srcRect t="21650" r="133"/>
          <a:stretch>
            <a:fillRect/>
          </a:stretch>
        </p:blipFill>
        <p:spPr>
          <a:xfrm>
            <a:off x="6156176" y="188640"/>
            <a:ext cx="273630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dlya-prezentacii-12.jpg"/>
          <p:cNvPicPr>
            <a:picLocks noChangeAspect="1"/>
          </p:cNvPicPr>
          <p:nvPr/>
        </p:nvPicPr>
        <p:blipFill>
          <a:blip r:embed="rId2" cstate="print"/>
          <a:srcRect r="-167" b="5901"/>
          <a:stretch>
            <a:fillRect/>
          </a:stretch>
        </p:blipFill>
        <p:spPr>
          <a:xfrm>
            <a:off x="15203" y="0"/>
            <a:ext cx="91287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43380"/>
            <a:ext cx="3643306" cy="571504"/>
          </a:xfrm>
        </p:spPr>
        <p:txBody>
          <a:bodyPr>
            <a:noAutofit/>
          </a:bodyPr>
          <a:lstStyle/>
          <a:p>
            <a:r>
              <a:rPr lang="ru-RU" sz="2000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нтуан де Сент-Экзюпери</a:t>
            </a:r>
            <a:endParaRPr lang="ru-RU" sz="2000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40" y="214291"/>
            <a:ext cx="5857916" cy="40005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Душа каждого ребёнка – это уникальный и неизведанный мир, целая планета, на которой зарождаются и крепнут его первые мечты, стремления и ценности.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силах взрослых повлиять на ту форму, которую примут эти первые плоды духовной работы ребёнка.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2789336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Людмила\Рабочий стол\доклад\школа\DSC05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490" t="23016" b="5724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осуществления преемственности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 в школу;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школьного музея, библиотеки;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и взаимодействие дошкольников с учителями и учениками начальной школы;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 совместной образовательной деятельности, игровых программах;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 рисунков и поделок;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встречи и беседы с бывшими воспитанниками детского сада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совместные праздники (День знаний, посвящение в первоклассники, выпускной в детском саду и др.) и спортивные соревнования дошкольников и первоклассников;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театрализованной деятельности;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дошкольниками адаптационного курса занятий, организованных при школе (занятия с психологом, логопедом)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56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rcRect l="6061" t="11458" r="12219"/>
          <a:stretch>
            <a:fillRect/>
          </a:stretch>
        </p:blipFill>
        <p:spPr>
          <a:xfrm>
            <a:off x="-53788" y="0"/>
            <a:ext cx="9197788" cy="6858000"/>
          </a:xfrm>
        </p:spPr>
      </p:pic>
      <p:pic>
        <p:nvPicPr>
          <p:cNvPr id="5" name="Рисунок 4" descr="DSC023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876"/>
            <a:ext cx="4135438" cy="3101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77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DSC02780.JPG"/>
          <p:cNvPicPr>
            <a:picLocks noChangeAspect="1"/>
          </p:cNvPicPr>
          <p:nvPr/>
        </p:nvPicPr>
        <p:blipFill>
          <a:blip r:embed="rId3" cstate="print"/>
          <a:srcRect l="8691" t="5468" r="13086" b="4297"/>
          <a:stretch>
            <a:fillRect/>
          </a:stretch>
        </p:blipFill>
        <p:spPr>
          <a:xfrm>
            <a:off x="5214942" y="3500438"/>
            <a:ext cx="3714776" cy="3213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занятия</a:t>
            </a:r>
            <a:endParaRPr lang="ru-RU" dirty="0"/>
          </a:p>
        </p:txBody>
      </p:sp>
      <p:pic>
        <p:nvPicPr>
          <p:cNvPr id="4" name="Рисунок 3" descr="DSC05849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05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714752"/>
            <a:ext cx="3919534" cy="293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dlya-prezentacii-12.jpg"/>
          <p:cNvPicPr>
            <a:picLocks noChangeAspect="1"/>
          </p:cNvPicPr>
          <p:nvPr/>
        </p:nvPicPr>
        <p:blipFill>
          <a:blip r:embed="rId2" cstate="print"/>
          <a:srcRect r="-167" b="4851"/>
          <a:stretch>
            <a:fillRect/>
          </a:stretch>
        </p:blipFill>
        <p:spPr>
          <a:xfrm>
            <a:off x="15203" y="0"/>
            <a:ext cx="9128797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воспитать человека думающим и чувствующим, его следует,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прежде всего воспитать эстетически.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Фридрих Шиллер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юдмила\Рабочий стол\доклад\конкурсы чтец\_DSC8519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17651" r="24010" b="-1091"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pic>
        <p:nvPicPr>
          <p:cNvPr id="7" name="Рисунок 6" descr="DSC_5095.jpg"/>
          <p:cNvPicPr>
            <a:picLocks noChangeAspect="1"/>
          </p:cNvPicPr>
          <p:nvPr/>
        </p:nvPicPr>
        <p:blipFill>
          <a:blip r:embed="rId4" cstate="print"/>
          <a:srcRect l="13843" r="16021" b="4375"/>
          <a:stretch>
            <a:fillRect/>
          </a:stretch>
        </p:blipFill>
        <p:spPr>
          <a:xfrm>
            <a:off x="357158" y="214290"/>
            <a:ext cx="345391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_DSC8510.JPG"/>
          <p:cNvPicPr>
            <a:picLocks noChangeAspect="1"/>
          </p:cNvPicPr>
          <p:nvPr/>
        </p:nvPicPr>
        <p:blipFill>
          <a:blip r:embed="rId5" cstate="print"/>
          <a:srcRect t="8716" r="7812" b="459"/>
          <a:stretch>
            <a:fillRect/>
          </a:stretch>
        </p:blipFill>
        <p:spPr>
          <a:xfrm>
            <a:off x="4643438" y="3876396"/>
            <a:ext cx="4357686" cy="2843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педагоги</a:t>
            </a:r>
            <a:endParaRPr lang="ru-RU" dirty="0"/>
          </a:p>
        </p:txBody>
      </p:sp>
      <p:pic>
        <p:nvPicPr>
          <p:cNvPr id="4" name="Рисунок 3" descr="сертиф 274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28738" t="3102" b="2784"/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pic>
        <p:nvPicPr>
          <p:cNvPr id="1027" name="Picture 3" descr="C:\Documents and Settings\Людмила\Рабочий стол\доклад\конкурсы чтец\сертиф 268.jpg"/>
          <p:cNvPicPr>
            <a:picLocks noChangeAspect="1" noChangeArrowheads="1"/>
          </p:cNvPicPr>
          <p:nvPr/>
        </p:nvPicPr>
        <p:blipFill>
          <a:blip r:embed="rId3" cstate="print"/>
          <a:srcRect l="18616" r="3644"/>
          <a:stretch>
            <a:fillRect/>
          </a:stretch>
        </p:blipFill>
        <p:spPr bwMode="auto">
          <a:xfrm>
            <a:off x="4572000" y="3571876"/>
            <a:ext cx="4357718" cy="3016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dlya-prezentacii-12.jpg"/>
          <p:cNvPicPr>
            <a:picLocks noChangeAspect="1"/>
          </p:cNvPicPr>
          <p:nvPr/>
        </p:nvPicPr>
        <p:blipFill>
          <a:blip r:embed="rId2" cstate="print"/>
          <a:srcRect r="-167" b="4851"/>
          <a:stretch>
            <a:fillRect/>
          </a:stretch>
        </p:blipFill>
        <p:spPr>
          <a:xfrm>
            <a:off x="15203" y="0"/>
            <a:ext cx="9128797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Забота о здоровье – это важнейший труд воспитателя.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жизнедеятельности, бодрости детей зависит их духовная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жизнь, мировоззрение, умственное развитие, прочность знаний,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вера в свои силы… 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яяяяяя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Изменения в стране</a:t>
            </a:r>
            <a:endParaRPr lang="ru-RU" dirty="0"/>
          </a:p>
        </p:txBody>
      </p:sp>
      <p:pic>
        <p:nvPicPr>
          <p:cNvPr id="5" name="Рисунок 4" descr="Съезд.png"/>
          <p:cNvPicPr>
            <a:picLocks noChangeAspect="1"/>
          </p:cNvPicPr>
          <p:nvPr/>
        </p:nvPicPr>
        <p:blipFill>
          <a:blip r:embed="rId2" cstate="print"/>
          <a:srcRect t="1701" r="4141" b="4851"/>
          <a:stretch>
            <a:fillRect/>
          </a:stretch>
        </p:blipFill>
        <p:spPr>
          <a:xfrm>
            <a:off x="1331640" y="0"/>
            <a:ext cx="7812360" cy="6858000"/>
          </a:xfrm>
          <a:prstGeom prst="rect">
            <a:avLst/>
          </a:prstGeom>
        </p:spPr>
      </p:pic>
      <p:pic>
        <p:nvPicPr>
          <p:cNvPr id="10" name="Рисунок 9" descr="intellekt-u-rebenka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179512" y="260648"/>
            <a:ext cx="2592288" cy="1944216"/>
          </a:xfrm>
          <a:prstGeom prst="rect">
            <a:avLst/>
          </a:prstGeom>
        </p:spPr>
      </p:pic>
      <p:pic>
        <p:nvPicPr>
          <p:cNvPr id="6" name="Рисунок 5" descr="5673c452ae55dc82b1289ecd470516b4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1115616" y="1988840"/>
            <a:ext cx="2927761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ege-po-informatike-2018.jp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1907704" y="3789040"/>
            <a:ext cx="301445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48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-142908" y="-1"/>
            <a:ext cx="9286908" cy="6965181"/>
          </a:xfrm>
        </p:spPr>
      </p:pic>
      <p:pic>
        <p:nvPicPr>
          <p:cNvPr id="5" name="Рисунок 4" descr="IMG_20160113_113117.jpg"/>
          <p:cNvPicPr>
            <a:picLocks noChangeAspect="1"/>
          </p:cNvPicPr>
          <p:nvPr/>
        </p:nvPicPr>
        <p:blipFill>
          <a:blip r:embed="rId3" cstate="print"/>
          <a:srcRect t="19791" r="12500" b="7291"/>
          <a:stretch>
            <a:fillRect/>
          </a:stretch>
        </p:blipFill>
        <p:spPr>
          <a:xfrm>
            <a:off x="5072066" y="2571720"/>
            <a:ext cx="3857637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6030.jpg"/>
          <p:cNvPicPr>
            <a:picLocks noChangeAspect="1"/>
          </p:cNvPicPr>
          <p:nvPr/>
        </p:nvPicPr>
        <p:blipFill>
          <a:blip r:embed="rId2" cstate="print">
            <a:grayscl/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06076.jpg"/>
          <p:cNvPicPr>
            <a:picLocks noChangeAspect="1"/>
          </p:cNvPicPr>
          <p:nvPr/>
        </p:nvPicPr>
        <p:blipFill>
          <a:blip r:embed="rId3" cstate="print"/>
          <a:srcRect l="18107" t="3932" r="22537" b="388"/>
          <a:stretch>
            <a:fillRect/>
          </a:stretch>
        </p:blipFill>
        <p:spPr>
          <a:xfrm>
            <a:off x="357158" y="3429000"/>
            <a:ext cx="2676836" cy="323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59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000504"/>
            <a:ext cx="3635896" cy="27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08493.JPG"/>
          <p:cNvPicPr>
            <a:picLocks noChangeAspect="1"/>
          </p:cNvPicPr>
          <p:nvPr/>
        </p:nvPicPr>
        <p:blipFill>
          <a:blip r:embed="rId2" cstate="print">
            <a:grayscl/>
            <a:lum bright="-10000"/>
          </a:blip>
          <a:srcRect l="11413" t="15057" r="25283" b="127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DSC08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285992"/>
            <a:ext cx="2930241" cy="4395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ертиф 243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14821" r="11250"/>
          <a:stretch>
            <a:fillRect/>
          </a:stretch>
        </p:blipFill>
        <p:spPr>
          <a:xfrm>
            <a:off x="0" y="0"/>
            <a:ext cx="9144000" cy="6957358"/>
          </a:xfrm>
          <a:prstGeom prst="rect">
            <a:avLst/>
          </a:prstGeom>
        </p:spPr>
      </p:pic>
      <p:pic>
        <p:nvPicPr>
          <p:cNvPr id="5" name="Рисунок 4" descr="сертиф 246.jpg"/>
          <p:cNvPicPr>
            <a:picLocks noChangeAspect="1"/>
          </p:cNvPicPr>
          <p:nvPr/>
        </p:nvPicPr>
        <p:blipFill>
          <a:blip r:embed="rId3" cstate="print"/>
          <a:srcRect l="39062" t="6944" r="5469"/>
          <a:stretch>
            <a:fillRect/>
          </a:stretch>
        </p:blipFill>
        <p:spPr>
          <a:xfrm>
            <a:off x="5429256" y="3655364"/>
            <a:ext cx="3393838" cy="320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171027-WA0041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8570" t="17329" r="14432" b="48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05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071942"/>
            <a:ext cx="3500462" cy="262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23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857628"/>
            <a:ext cx="3778248" cy="2833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017\ФОТО конкурс зеленая Россия\трудовой десант\Вместе дело спорится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сертиф 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429000"/>
            <a:ext cx="4206876" cy="3155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ертиф 592.jpg"/>
          <p:cNvPicPr>
            <a:picLocks noChangeAspect="1"/>
          </p:cNvPicPr>
          <p:nvPr/>
        </p:nvPicPr>
        <p:blipFill>
          <a:blip r:embed="rId2" cstate="print">
            <a:grayscl/>
            <a:lum contrast="10000"/>
          </a:blip>
          <a:srcRect l="18750" t="10227" r="17258" b="1136"/>
          <a:stretch>
            <a:fillRect/>
          </a:stretch>
        </p:blipFill>
        <p:spPr>
          <a:xfrm>
            <a:off x="0" y="-1"/>
            <a:ext cx="9144000" cy="6846139"/>
          </a:xfrm>
          <a:prstGeom prst="rect">
            <a:avLst/>
          </a:prstGeom>
        </p:spPr>
      </p:pic>
      <p:pic>
        <p:nvPicPr>
          <p:cNvPr id="5" name="Рисунок 4" descr="DSC04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857628"/>
            <a:ext cx="4276730" cy="2584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Людмила\Рабочий стол\2017\мероприятия\экосуб фото\DSC06248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:\2015\ярм\DSC02724.JPG"/>
          <p:cNvPicPr>
            <a:picLocks noChangeAspect="1" noChangeArrowheads="1"/>
          </p:cNvPicPr>
          <p:nvPr/>
        </p:nvPicPr>
        <p:blipFill>
          <a:blip r:embed="rId3" cstate="print"/>
          <a:srcRect r="28027" b="3125"/>
          <a:stretch>
            <a:fillRect/>
          </a:stretch>
        </p:blipFill>
        <p:spPr bwMode="auto">
          <a:xfrm>
            <a:off x="4929190" y="2860210"/>
            <a:ext cx="3747897" cy="378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Людмила\Рабочий стол\2017\мероприятия\экосуб фото\DSC06239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Documents and Settings\Людмила\Рабочий стол\2017\мероприятия\экосуб фото\DSC06257.jpg"/>
          <p:cNvPicPr>
            <a:picLocks noChangeAspect="1" noChangeArrowheads="1"/>
          </p:cNvPicPr>
          <p:nvPr/>
        </p:nvPicPr>
        <p:blipFill>
          <a:blip r:embed="rId3" cstate="print"/>
          <a:srcRect t="6640" r="9570"/>
          <a:stretch>
            <a:fillRect/>
          </a:stretch>
        </p:blipFill>
        <p:spPr bwMode="auto">
          <a:xfrm>
            <a:off x="4214810" y="3000372"/>
            <a:ext cx="4635504" cy="358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395340"/>
            <a:ext cx="799288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Преемственность в работе дошкольной образовательной организации  и начальной школы в условиях реализации ФГОС ДО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1184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N 273-ФЗ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"Об образовании в Российской Федерации"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357562"/>
            <a:ext cx="7406640" cy="207170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1 ступень общего образования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Глава 2. ст.10. пункт 4.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48577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Утверждён приказом Министерства образования и науки РФ от 17.10.2013 г. № 1155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Вступил в силу 01.01.2014 г.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8143900" cy="365474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Обязательная часть программы (60%)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 ребенка;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ребенка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 ребенка;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 ребенка;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 ребенка.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on-dlya-prezentacii-12.jpg"/>
          <p:cNvPicPr>
            <a:picLocks noChangeAspect="1"/>
          </p:cNvPicPr>
          <p:nvPr/>
        </p:nvPicPr>
        <p:blipFill>
          <a:blip r:embed="rId2" cstate="print"/>
          <a:srcRect r="-167" b="4851"/>
          <a:stretch>
            <a:fillRect/>
          </a:stretch>
        </p:blipFill>
        <p:spPr>
          <a:xfrm>
            <a:off x="15203" y="0"/>
            <a:ext cx="9128797" cy="6858000"/>
          </a:xfrm>
          <a:prstGeom prst="rect">
            <a:avLst/>
          </a:prstGeom>
        </p:spPr>
      </p:pic>
      <p:pic>
        <p:nvPicPr>
          <p:cNvPr id="1026" name="Picture 2" descr="F:\доклад\Зайчики\1\IMG_6901.JPG"/>
          <p:cNvPicPr>
            <a:picLocks noChangeAspect="1" noChangeArrowheads="1"/>
          </p:cNvPicPr>
          <p:nvPr/>
        </p:nvPicPr>
        <p:blipFill>
          <a:blip r:embed="rId3" cstate="print"/>
          <a:srcRect t="10345" r="1866"/>
          <a:stretch>
            <a:fillRect/>
          </a:stretch>
        </p:blipFill>
        <p:spPr bwMode="auto">
          <a:xfrm>
            <a:off x="395536" y="980728"/>
            <a:ext cx="4279861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321672101575.jpg"/>
          <p:cNvPicPr>
            <a:picLocks noChangeAspect="1"/>
          </p:cNvPicPr>
          <p:nvPr/>
        </p:nvPicPr>
        <p:blipFill>
          <a:blip r:embed="rId4" cstate="print"/>
          <a:srcRect l="22839" r="17647" b="-405"/>
          <a:stretch>
            <a:fillRect/>
          </a:stretch>
        </p:blipFill>
        <p:spPr>
          <a:xfrm>
            <a:off x="5004048" y="404664"/>
            <a:ext cx="3812940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-dlya-prezentacii-12.jpg"/>
          <p:cNvPicPr>
            <a:picLocks noChangeAspect="1"/>
          </p:cNvPicPr>
          <p:nvPr/>
        </p:nvPicPr>
        <p:blipFill>
          <a:blip r:embed="rId2" cstate="print"/>
          <a:srcRect r="-167" b="4851"/>
          <a:stretch>
            <a:fillRect/>
          </a:stretch>
        </p:blipFill>
        <p:spPr>
          <a:xfrm>
            <a:off x="15203" y="0"/>
            <a:ext cx="91287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9467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Преемственность в образовании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система связей, обеспечивающая взаимодействие основных задач, содержания и методов обучения и воспитания с целью создания единого непрерывного образовательного процесса на смежных этапах развития ребенка. 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-dlya-prezentacii-12.jpg"/>
          <p:cNvPicPr>
            <a:picLocks noChangeAspect="1"/>
          </p:cNvPicPr>
          <p:nvPr/>
        </p:nvPicPr>
        <p:blipFill>
          <a:blip r:embed="rId2" cstate="print"/>
          <a:srcRect r="-167" b="4851"/>
          <a:stretch>
            <a:fillRect/>
          </a:stretch>
        </p:blipFill>
        <p:spPr>
          <a:xfrm>
            <a:off x="15203" y="0"/>
            <a:ext cx="912879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571480"/>
            <a:ext cx="721523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Основания для осуществления преемственности ДО и НОО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Состояние здоровья и физическое развитие детей.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Уровень развития познавательной активности как необходимый компонент учебной деятельности.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Умственные  способности  и нравственные качества обучающихся.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коммуникативных навыков.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8428791</TotalTime>
  <Words>437</Words>
  <Application>Microsoft Office PowerPoint</Application>
  <PresentationFormat>Экран (4:3)</PresentationFormat>
  <Paragraphs>65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Солнцестояние</vt:lpstr>
      <vt:lpstr>Муниципальное автономное дошкольное  образовательное учреждение детский сад №23 «Золотой ключик» общеразвивающего вида с приоритетным осуществлением деятельности по художественно-эстетическому направлению  развития воспитанников  Преемственность в работе дошкольной образовательной организации  и начальной школы в условиях реализации ФГОС ДО  </vt:lpstr>
      <vt:lpstr>Антуан де Сент-Экзюпери</vt:lpstr>
      <vt:lpstr>яяяяяя</vt:lpstr>
      <vt:lpstr>Федеральный закон от 29.12.2012 N 273-ФЗ  "Об образовании в Российской Федерации" </vt:lpstr>
      <vt:lpstr>Федеральный государственный образовательный стандарт дошкольного   Утверждён приказом Министерства образования и науки РФ от 17.10.2013 г. № 1155  Вступил в силу 01.01.2014 г. </vt:lpstr>
      <vt:lpstr>          Обязательная часть программы (60%)  социально-коммуникативное развитие ребенка;  познавательное развитие ребенка художественно-эстетическое развитие ребенка; физическое развитие ребенка; речевое развитие ребенка. </vt:lpstr>
      <vt:lpstr>Слайд 7</vt:lpstr>
      <vt:lpstr>Преемственность в образовании – это система связей, обеспечивающая взаимодействие основных задач, содержания и методов обучения и воспитания с целью создания единого непрерывного образовательного процесса на смежных этапах развития ребенка.   </vt:lpstr>
      <vt:lpstr>Слайд 9</vt:lpstr>
      <vt:lpstr>Универсальные учебные действия (УУД) - совокупность способов действия учащегося (а также связанных с ними навыков учебной работы), обеспечивающих самостоятельное усвоение новых знаний, формирование умений, включая организацию этого процесса.    Функции УУД:   - обеспечение возможностей учащегося самостоятельно осуществлять деятельность учения, ставить учебные цели, искать и использовать необходимые средства и способы их достижения, контролировать и оценивать процесс и результаты деятельности;  - создание условий для гармоничного развития личности и ее самореализации на основе готовности к непрерывному образованию;  - обеспечение успешного усвоения знаний, формирования умений, навыков и компетентностей в любой предметной области.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Формы осуществления преемственности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Золотой Ключик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Преемственность в работе дошкольной образовательной организации  и начальной школы в условиях реализации ФГОС ДО</dc:title>
  <dc:creator>Зам. заведующей</dc:creator>
  <cp:lastModifiedBy>Пользователь</cp:lastModifiedBy>
  <cp:revision>137</cp:revision>
  <dcterms:created xsi:type="dcterms:W3CDTF">2017-12-29T05:22:47Z</dcterms:created>
  <dcterms:modified xsi:type="dcterms:W3CDTF">2021-05-05T05:30:41Z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3878703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