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83" r:id="rId3"/>
    <p:sldId id="272" r:id="rId4"/>
    <p:sldId id="286" r:id="rId5"/>
    <p:sldId id="259" r:id="rId6"/>
    <p:sldId id="288" r:id="rId7"/>
    <p:sldId id="274" r:id="rId8"/>
    <p:sldId id="282" r:id="rId9"/>
    <p:sldId id="279" r:id="rId10"/>
    <p:sldId id="278" r:id="rId11"/>
    <p:sldId id="281" r:id="rId12"/>
    <p:sldId id="285" r:id="rId13"/>
    <p:sldId id="280" r:id="rId14"/>
    <p:sldId id="292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21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26" autoAdjust="0"/>
    <p:restoredTop sz="94660"/>
  </p:normalViewPr>
  <p:slideViewPr>
    <p:cSldViewPr>
      <p:cViewPr>
        <p:scale>
          <a:sx n="70" d="100"/>
          <a:sy n="70" d="100"/>
        </p:scale>
        <p:origin x="-216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l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</a:t>
            </a:r>
          </a:p>
          <a:p>
            <a:pPr algn="l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</a:p>
          <a:p>
            <a:pPr algn="l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занимаемой должности </a:t>
            </a:r>
          </a:p>
          <a:p>
            <a:pPr algn="l">
              <a:defRPr/>
            </a:pPr>
            <a:r>
              <a:rPr lang="ru-RU" sz="16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*(стаж работы до 1 год</a:t>
            </a:r>
            <a:r>
              <a:rPr lang="ru-RU" sz="1600" b="0" i="1" dirty="0" smtClean="0">
                <a:solidFill>
                  <a:srgbClr val="002060"/>
                </a:solidFill>
              </a:rPr>
              <a:t>а)</a:t>
            </a:r>
            <a:endParaRPr lang="ru-RU" sz="1600" b="0" i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7699921445404587"/>
          <c:y val="3.1745801617736099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0.08837</cdr:x>
      <cdr:y>0.01563</cdr:y>
    </cdr:from>
    <cdr:to>
      <cdr:x>0.12372</cdr:x>
      <cdr:y>0.07333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57190" y="71438"/>
          <a:ext cx="142877" cy="2638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0.08837</cdr:x>
      <cdr:y>0.17188</cdr:y>
    </cdr:from>
    <cdr:to>
      <cdr:x>0.12372</cdr:x>
      <cdr:y>0.22956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57190" y="785818"/>
          <a:ext cx="142877" cy="26376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0.08837</cdr:x>
      <cdr:y>0.09375</cdr:y>
    </cdr:from>
    <cdr:to>
      <cdr:x>0.12372</cdr:x>
      <cdr:y>0.15145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7190" y="428628"/>
          <a:ext cx="142877" cy="26380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0.58851</cdr:x>
      <cdr:y>0.6</cdr:y>
    </cdr:from>
    <cdr:to>
      <cdr:x>0.85364</cdr:x>
      <cdr:y>0.68571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000264" y="3000396"/>
          <a:ext cx="901115" cy="42860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62%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0.27324</cdr:x>
      <cdr:y>0.35714</cdr:y>
    </cdr:from>
    <cdr:to>
      <cdr:x>0.55604</cdr:x>
      <cdr:y>0.44642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928694" y="1785950"/>
          <a:ext cx="961185" cy="4464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4,7%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B1E23-F7BA-4BC5-9B90-D15F50D5FDC2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58D7B-5FD7-4066-A25E-0C593528C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58D7B-5FD7-4066-A25E-0C593528C90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F9A-77F6-482E-B2AA-8C514FE3732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9F0-281A-4E1D-BFEA-840384FD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F9A-77F6-482E-B2AA-8C514FE3732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9F0-281A-4E1D-BFEA-840384FD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F9A-77F6-482E-B2AA-8C514FE3732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9F0-281A-4E1D-BFEA-840384FD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F9A-77F6-482E-B2AA-8C514FE3732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9F0-281A-4E1D-BFEA-840384FD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F9A-77F6-482E-B2AA-8C514FE3732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9F0-281A-4E1D-BFEA-840384FD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F9A-77F6-482E-B2AA-8C514FE3732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9F0-281A-4E1D-BFEA-840384FD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F9A-77F6-482E-B2AA-8C514FE3732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9F0-281A-4E1D-BFEA-840384FD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F9A-77F6-482E-B2AA-8C514FE3732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9F0-281A-4E1D-BFEA-840384FD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F9A-77F6-482E-B2AA-8C514FE3732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9F0-281A-4E1D-BFEA-840384FD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F9A-77F6-482E-B2AA-8C514FE3732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9F0-281A-4E1D-BFEA-840384FD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BF9A-77F6-482E-B2AA-8C514FE3732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29F0-281A-4E1D-BFEA-840384FD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4BF9A-77F6-482E-B2AA-8C514FE3732E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029F0-281A-4E1D-BFEA-840384FD5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616584566_32-p-fon-dlya-beidzhika-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  образовательное учреждение детский сад №23 «Золотой ключик» общеразвивающего вида с приоритетным осуществлением деятельности по художественно-эстетическому направлению  развития воспитанников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285992"/>
            <a:ext cx="5429288" cy="36433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Бондарева Джамиля Нурулловна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Должность: старший воспитатель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Образование: высшее педагогическое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высшая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стаж работы: 20 лет</a:t>
            </a:r>
          </a:p>
          <a:p>
            <a:pPr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1285860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Командная игра (1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+1=3)</a:t>
            </a:r>
          </a:p>
          <a:p>
            <a:pPr algn="ctr">
              <a:buNone/>
            </a:pP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что такое «СИНЕРГИЯ?»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5429264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«Свеча не теряет ни единой частицы света, если зажечь от нее другую свечу» 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Дэвид Генри Келлер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428736"/>
            <a:ext cx="2857520" cy="35865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584566_32-p-fon-dlya-beidzhika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7901014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ДЕБАТЫ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греч.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Διαβαθω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обсуждение, обмен мыслями)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организованный и чётко структурированный 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публичный обмен мнениями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между двумя сторонами по актуальным темам.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86678" y="0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+1=3)</a:t>
            </a:r>
            <a:endParaRPr lang="ru-RU" sz="2800" dirty="0"/>
          </a:p>
        </p:txBody>
      </p:sp>
      <p:pic>
        <p:nvPicPr>
          <p:cNvPr id="2050" name="Picture 2" descr="C:\Users\Пользователь\Desktop\Лидеры перемен\Фото Лидеры перемен\педсоветы\DSC05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4143403" cy="310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888e2d2c6b83c605969aa79535c67984.jpeg"/>
          <p:cNvPicPr>
            <a:picLocks noChangeAspect="1"/>
          </p:cNvPicPr>
          <p:nvPr/>
        </p:nvPicPr>
        <p:blipFill>
          <a:blip r:embed="rId4">
            <a:lum bright="10000" contrast="30000"/>
          </a:blip>
          <a:stretch>
            <a:fillRect/>
          </a:stretch>
        </p:blipFill>
        <p:spPr>
          <a:xfrm>
            <a:off x="4643438" y="2786058"/>
            <a:ext cx="4119590" cy="308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584566_32-p-fon-dlya-beidzhika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10715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СЕМИНА́Р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seminarium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рассадник, теплица) - форма учебно-практических занятий, при которой учащиеся (студенты, стажёры) обсуждают сообщения, доклады и рефераты, выполненные ими по результатам учебных или научных исследований под руководством преподавателя.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86678" y="0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+1=3)</a:t>
            </a:r>
            <a:endParaRPr lang="ru-RU" sz="2800" dirty="0"/>
          </a:p>
        </p:txBody>
      </p:sp>
      <p:pic>
        <p:nvPicPr>
          <p:cNvPr id="11" name="Рисунок 10" descr="DSC03393 (2).jpg"/>
          <p:cNvPicPr>
            <a:picLocks noChangeAspect="1"/>
          </p:cNvPicPr>
          <p:nvPr/>
        </p:nvPicPr>
        <p:blipFill>
          <a:blip r:embed="rId3"/>
          <a:srcRect t="8602"/>
          <a:stretch>
            <a:fillRect/>
          </a:stretch>
        </p:blipFill>
        <p:spPr>
          <a:xfrm>
            <a:off x="4572000" y="3214686"/>
            <a:ext cx="416861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5348.JPG"/>
          <p:cNvPicPr>
            <a:picLocks noChangeAspect="1"/>
          </p:cNvPicPr>
          <p:nvPr/>
        </p:nvPicPr>
        <p:blipFill>
          <a:blip r:embed="rId4" cstate="print"/>
          <a:srcRect l="13217" t="7414" r="14266" b="7465"/>
          <a:stretch>
            <a:fillRect/>
          </a:stretch>
        </p:blipFill>
        <p:spPr>
          <a:xfrm>
            <a:off x="500034" y="3214686"/>
            <a:ext cx="3929090" cy="287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616584566_32-p-fon-dlya-beidzhika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1285860"/>
          <a:ext cx="4929222" cy="517590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28892"/>
                <a:gridCol w="2500330"/>
              </a:tblGrid>
              <a:tr h="1000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Почетный работник общего образования РФ - 1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Медаль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 веру и добро» – 4</a:t>
                      </a:r>
                    </a:p>
                  </a:txBody>
                  <a:tcPr/>
                </a:tc>
              </a:tr>
              <a:tr h="975376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Почетный работник  воспитания и просвещения РФ -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Медаль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«75 лет Кемеровской  области » –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</a:tr>
              <a:tr h="1096326"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Почетная грамота Министерства образования и науки РФ –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</a:tr>
              <a:tr h="1538143">
                <a:tc>
                  <a:txBody>
                    <a:bodyPr/>
                    <a:lstStyle/>
                    <a:p>
                      <a:pPr algn="l"/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Почетная грамота Департамента образования и науки Кузбасса -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Почетные грамоты Администрации БГО -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6380" y="857232"/>
            <a:ext cx="3400420" cy="107157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 </a:t>
            </a:r>
          </a:p>
          <a:p>
            <a:pPr algn="ctr"/>
            <a:endParaRPr lang="ru-RU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5357818" y="1571612"/>
          <a:ext cx="3398833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86446" y="4214818"/>
            <a:ext cx="78581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33%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86678" y="0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+1=3)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714356"/>
            <a:ext cx="314327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Звания и награды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584566_32-p-fon-dlya-beidzhika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Победители и Лауреаты конкурсов профессионального мастерства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исунок3.jpg"/>
          <p:cNvPicPr>
            <a:picLocks noGrp="1" noChangeAspect="1"/>
          </p:cNvPicPr>
          <p:nvPr>
            <p:ph idx="1"/>
          </p:nvPr>
        </p:nvPicPr>
        <p:blipFill>
          <a:blip r:embed="rId3"/>
          <a:srcRect l="5472" t="12501" r="11544" b="14701"/>
          <a:stretch>
            <a:fillRect/>
          </a:stretch>
        </p:blipFill>
        <p:spPr>
          <a:xfrm>
            <a:off x="428596" y="2714620"/>
            <a:ext cx="2857520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786678" y="0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+1=3)</a:t>
            </a:r>
            <a:endParaRPr lang="ru-RU" sz="2800" dirty="0"/>
          </a:p>
        </p:txBody>
      </p:sp>
      <p:pic>
        <p:nvPicPr>
          <p:cNvPr id="8" name="Рисунок 7" descr="Рисунок4.jpg"/>
          <p:cNvPicPr>
            <a:picLocks noChangeAspect="1"/>
          </p:cNvPicPr>
          <p:nvPr/>
        </p:nvPicPr>
        <p:blipFill>
          <a:blip r:embed="rId4"/>
          <a:srcRect l="7882" t="7386" r="15215" b="21345"/>
          <a:stretch>
            <a:fillRect/>
          </a:stretch>
        </p:blipFill>
        <p:spPr>
          <a:xfrm>
            <a:off x="6500826" y="4714884"/>
            <a:ext cx="223743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Рисунок5.jpg"/>
          <p:cNvPicPr>
            <a:picLocks noChangeAspect="1"/>
          </p:cNvPicPr>
          <p:nvPr/>
        </p:nvPicPr>
        <p:blipFill>
          <a:blip r:embed="rId5"/>
          <a:srcRect l="7813" t="6951" r="16665" b="28476"/>
          <a:stretch>
            <a:fillRect/>
          </a:stretch>
        </p:blipFill>
        <p:spPr>
          <a:xfrm>
            <a:off x="6643702" y="2714620"/>
            <a:ext cx="207170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6"/>
          <a:srcRect l="5557" t="15490" r="19099" b="20285"/>
          <a:stretch>
            <a:fillRect/>
          </a:stretch>
        </p:blipFill>
        <p:spPr>
          <a:xfrm>
            <a:off x="428596" y="4643445"/>
            <a:ext cx="2857520" cy="200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Рисунок2.jpg"/>
          <p:cNvPicPr>
            <a:picLocks noChangeAspect="1"/>
          </p:cNvPicPr>
          <p:nvPr/>
        </p:nvPicPr>
        <p:blipFill>
          <a:blip r:embed="rId7"/>
          <a:srcRect l="5658" t="7126" r="14934" b="15701"/>
          <a:stretch>
            <a:fillRect/>
          </a:stretch>
        </p:blipFill>
        <p:spPr>
          <a:xfrm>
            <a:off x="3571868" y="4643446"/>
            <a:ext cx="278608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Рисунок7.jpg"/>
          <p:cNvPicPr>
            <a:picLocks noChangeAspect="1"/>
          </p:cNvPicPr>
          <p:nvPr/>
        </p:nvPicPr>
        <p:blipFill>
          <a:blip r:embed="rId8"/>
          <a:srcRect l="9778" t="9721" r="11515" b="17672"/>
          <a:stretch>
            <a:fillRect/>
          </a:stretch>
        </p:blipFill>
        <p:spPr>
          <a:xfrm>
            <a:off x="3571868" y="2714620"/>
            <a:ext cx="2786082" cy="183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593" y="1000107"/>
          <a:ext cx="8286810" cy="1707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41"/>
                <a:gridCol w="1071569"/>
              </a:tblGrid>
              <a:tr h="500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этап  Всероссийского конкурса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4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этап Всероссийского профессионального конкурса «Воспитатель года России»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177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этап областного конкурса «Лидеры перемен»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6584566_32-p-fon-dlya-beidzhika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Почетное звание «Лидер России - 2013»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 Федерального Реестра «Всероссийская Книга Почёта», 2018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экспериментальная инновационная площадка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(2019 – 2021)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 мониторинга качества дошкольного образования в субъектах РФ, 2021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Всероссийского открытого смотра - конкурса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года», 2021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Всероссийского смотра - конкурса «Образцовый детский сад -2018 – 2019»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857232"/>
            <a:ext cx="350046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МАДОУ №23 «Золотой ключик»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20220119_124010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rcRect l="2994" t="2083" r="2994"/>
          <a:stretch>
            <a:fillRect/>
          </a:stretch>
        </p:blipFill>
        <p:spPr>
          <a:xfrm>
            <a:off x="6000760" y="500042"/>
            <a:ext cx="2626496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20220119_124046.jpg"/>
          <p:cNvPicPr>
            <a:picLocks noChangeAspect="1"/>
          </p:cNvPicPr>
          <p:nvPr/>
        </p:nvPicPr>
        <p:blipFill>
          <a:blip r:embed="rId4">
            <a:lum bright="10000" contrast="20000"/>
          </a:blip>
          <a:srcRect l="4289" t="3125" r="2814"/>
          <a:stretch>
            <a:fillRect/>
          </a:stretch>
        </p:blipFill>
        <p:spPr>
          <a:xfrm>
            <a:off x="5572132" y="928670"/>
            <a:ext cx="2640902" cy="3898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0d49591fb7840fb9ca1d584347410e04.jpeg"/>
          <p:cNvPicPr>
            <a:picLocks noChangeAspect="1"/>
          </p:cNvPicPr>
          <p:nvPr/>
        </p:nvPicPr>
        <p:blipFill>
          <a:blip r:embed="rId5"/>
          <a:srcRect l="60937" t="2083" r="6250" b="35417"/>
          <a:stretch>
            <a:fillRect/>
          </a:stretch>
        </p:blipFill>
        <p:spPr>
          <a:xfrm>
            <a:off x="4857752" y="1428736"/>
            <a:ext cx="2714644" cy="387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0d49591fb7840fb9ca1d584347410e04 (1).jpeg"/>
          <p:cNvPicPr>
            <a:picLocks noChangeAspect="1"/>
          </p:cNvPicPr>
          <p:nvPr/>
        </p:nvPicPr>
        <p:blipFill>
          <a:blip r:embed="rId5"/>
          <a:srcRect l="2343" t="3125" r="46875" b="50000"/>
          <a:stretch>
            <a:fillRect/>
          </a:stretch>
        </p:blipFill>
        <p:spPr>
          <a:xfrm>
            <a:off x="5357818" y="3857628"/>
            <a:ext cx="350839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6584566_32-p-fon-dlya-beidzhika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901014" cy="5000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ПЕРСПЕКТИВЫ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80509_10542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20000"/>
          </a:blip>
          <a:srcRect l="9710" t="13075" r="12967" b="16731"/>
          <a:stretch>
            <a:fillRect/>
          </a:stretch>
        </p:blipFill>
        <p:spPr>
          <a:xfrm>
            <a:off x="428596" y="1928802"/>
            <a:ext cx="314773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786678" y="0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+1=3)</a:t>
            </a:r>
            <a:endParaRPr lang="ru-RU" sz="2800" dirty="0"/>
          </a:p>
        </p:txBody>
      </p:sp>
      <p:pic>
        <p:nvPicPr>
          <p:cNvPr id="6" name="Рисунок 5" descr="IMG-20200209-WA0000.jpg"/>
          <p:cNvPicPr>
            <a:picLocks noChangeAspect="1"/>
          </p:cNvPicPr>
          <p:nvPr/>
        </p:nvPicPr>
        <p:blipFill>
          <a:blip r:embed="rId4">
            <a:lum bright="10000" contrast="30000"/>
          </a:blip>
          <a:srcRect l="1656" t="8647" r="14069" b="4255"/>
          <a:stretch>
            <a:fillRect/>
          </a:stretch>
        </p:blipFill>
        <p:spPr>
          <a:xfrm>
            <a:off x="428596" y="4143380"/>
            <a:ext cx="3160650" cy="254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428604"/>
            <a:ext cx="85011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ТИМБ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И́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ЛДИНГ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английского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«команда»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building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«построение»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деятельность, направленная на сплочение коллектива(спортивные состязания, квесты, игры…)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rgbClr val="002060"/>
                </a:solidFill>
              </a:rPr>
              <a:t>*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Толковый словарь русского языка ХХI века)</a:t>
            </a:r>
          </a:p>
          <a:p>
            <a:endParaRPr lang="ru-RU" sz="24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1643050"/>
            <a:ext cx="49291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чувства единства коллектива, организованности и сплоченности.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замена у педагогов чувства конкуренции на чувство сотрудничества;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доверия и понимания в команде;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 «командного духа» на новый уровень;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мотивации;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авторитета руководителей на неофициальном уровне;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психологическая разгрузка сотрудников.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6584566_32-p-fon-dlya-beidzhika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858180" cy="107154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«СИНЕРГ</a:t>
            </a:r>
            <a:r>
              <a:rPr lang="vi-VN" sz="2400" b="1" dirty="0" smtClean="0">
                <a:solidFill>
                  <a:srgbClr val="C00000"/>
                </a:solidFill>
              </a:rPr>
              <a:t>И́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Я» (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греч.«syn» 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«вместе»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«ergeia» —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«дело, труд»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взаимодействие, сотрудничество)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-little-man-looks-question-mark-render-person-looking-symbol-magnifying-glass-427015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125" r="13929" b="6875"/>
          <a:stretch>
            <a:fillRect/>
          </a:stretch>
        </p:blipFill>
        <p:spPr>
          <a:xfrm>
            <a:off x="2643174" y="3143248"/>
            <a:ext cx="1425126" cy="1868489"/>
          </a:xfrm>
          <a:effectLst>
            <a:softEdge rad="127000"/>
          </a:effectLst>
        </p:spPr>
      </p:pic>
      <p:pic>
        <p:nvPicPr>
          <p:cNvPr id="7" name="Рисунок 6" descr="depositphotos_27256641-stock-photo-3d-small-concept-of-creat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642918"/>
            <a:ext cx="3143272" cy="31432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76d6e1421adf9a3d61c45af13b4ae65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429000"/>
            <a:ext cx="2357454" cy="21329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10903_2_1000x1000.jpg"/>
          <p:cNvPicPr>
            <a:picLocks noChangeAspect="1"/>
          </p:cNvPicPr>
          <p:nvPr/>
        </p:nvPicPr>
        <p:blipFill>
          <a:blip r:embed="rId6">
            <a:grayscl/>
          </a:blip>
          <a:srcRect l="4762" t="4762" r="7143" b="4762"/>
          <a:stretch>
            <a:fillRect/>
          </a:stretch>
        </p:blipFill>
        <p:spPr>
          <a:xfrm>
            <a:off x="1285852" y="1142984"/>
            <a:ext cx="2071702" cy="212769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Рисунок 12" descr="images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794" y="2000240"/>
            <a:ext cx="1000132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57224" y="5500702"/>
            <a:ext cx="78581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термин применяется, когда одновременное воздействие разных факторов значительно больше и эффективнее, чем сложение их по отдельности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6584566_32-p-fon-dlya-beidzhika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943848" cy="150019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повышение качества образования посредством  синергичности процессов инновационной деятельности и развития профессиональных и личностных компетенций педагогического коллектива.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1857364"/>
            <a:ext cx="7901014" cy="46434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условия для эффективного взаимодействия педагогов путем рациональной расстановки кадров с учетом принципа соответствия, перспективности, сменяемости; учетом интересов и склонностей работников;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оптимизировать систему анализа и регулирования социально-психологического климата в коллективе;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содействовать продуктивной деятельности педагогов и их саморазвитию;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профессионального роста педагогов.</a:t>
            </a:r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6831" y="0"/>
            <a:ext cx="1187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+1=3)</a:t>
            </a: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584566_32-p-fon-dlya-beidzhika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829576" cy="214314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англ. -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―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группа лиц, объединённая общими мотивами, интересами, идеалами, действующая сообща.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56831" y="0"/>
            <a:ext cx="1187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+1=3)</a:t>
            </a:r>
            <a:endParaRPr lang="ru-RU" sz="2800" dirty="0" smtClean="0"/>
          </a:p>
        </p:txBody>
      </p:sp>
      <p:pic>
        <p:nvPicPr>
          <p:cNvPr id="1026" name="Picture 2" descr="C:\Users\Пользователь\Desktop\41685937.jpg"/>
          <p:cNvPicPr>
            <a:picLocks noChangeAspect="1" noChangeArrowheads="1"/>
          </p:cNvPicPr>
          <p:nvPr/>
        </p:nvPicPr>
        <p:blipFill>
          <a:blip r:embed="rId3"/>
          <a:srcRect l="7448" t="6026" r="7646" b="11115"/>
          <a:stretch>
            <a:fillRect/>
          </a:stretch>
        </p:blipFill>
        <p:spPr bwMode="auto">
          <a:xfrm>
            <a:off x="4286248" y="2000240"/>
            <a:ext cx="4442145" cy="428628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85786" y="2000240"/>
            <a:ext cx="3786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ogether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   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veryone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    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chieves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     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достигает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    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большего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6584566_32-p-fon-dlya-beidzhika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428604"/>
            <a:ext cx="7901014" cy="5697559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Ключевые признаки команды: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общей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вместо множества индивидуальных;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ощущение общности и доверия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вместо одиночества и отчуждения;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вместо конкуренции;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на общий результат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достижение командных целей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целей организации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вместо стереотипных действий;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конструктивная самореализация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вместо «борьбы за выживание»;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 синергии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вместо возможности единичных идей.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86678" y="0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+1=3)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616584566_32-p-fon-dlya-beidzhika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3"/>
          <a:srcRect l="23404" r="15598" b="10410"/>
          <a:stretch>
            <a:fillRect/>
          </a:stretch>
        </p:blipFill>
        <p:spPr>
          <a:xfrm>
            <a:off x="5429256" y="571480"/>
            <a:ext cx="2188739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helovechek_bokser.jpg"/>
          <p:cNvPicPr>
            <a:picLocks noChangeAspect="1"/>
          </p:cNvPicPr>
          <p:nvPr/>
        </p:nvPicPr>
        <p:blipFill>
          <a:blip r:embed="rId4"/>
          <a:srcRect l="19911" t="2212" r="20354" b="2655"/>
          <a:stretch>
            <a:fillRect/>
          </a:stretch>
        </p:blipFill>
        <p:spPr>
          <a:xfrm>
            <a:off x="2071670" y="3500438"/>
            <a:ext cx="192882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7.jpg"/>
          <p:cNvPicPr>
            <a:picLocks noChangeAspect="1"/>
          </p:cNvPicPr>
          <p:nvPr/>
        </p:nvPicPr>
        <p:blipFill>
          <a:blip r:embed="rId5"/>
          <a:srcRect l="9070" t="7500" r="11109"/>
          <a:stretch>
            <a:fillRect/>
          </a:stretch>
        </p:blipFill>
        <p:spPr>
          <a:xfrm>
            <a:off x="1214414" y="500042"/>
            <a:ext cx="3286148" cy="276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748cace6f60deb3496b6cfd8d60dc637.jpg"/>
          <p:cNvPicPr>
            <a:picLocks noChangeAspect="1"/>
          </p:cNvPicPr>
          <p:nvPr/>
        </p:nvPicPr>
        <p:blipFill>
          <a:blip r:embed="rId6"/>
          <a:srcRect l="8333" t="2694" r="8334" b="5694"/>
          <a:stretch>
            <a:fillRect/>
          </a:stretch>
        </p:blipFill>
        <p:spPr>
          <a:xfrm>
            <a:off x="5429256" y="4071942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428992" y="2571744"/>
            <a:ext cx="171451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ПИОНЕРЫ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29454" y="714356"/>
            <a:ext cx="171451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СТРАЖИ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5643578"/>
            <a:ext cx="171451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ДРАЙВЕРЫ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29454" y="5715016"/>
            <a:ext cx="200026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ИНТЕГРАТОРЫ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584566_32-p-fon-dlya-beidzhika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2918"/>
            <a:ext cx="7786742" cy="21431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МОЗГОВОЙ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ШТУРМ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(мозговая атака, англ.</a:t>
            </a:r>
          </a:p>
          <a:p>
            <a:pPr algn="just">
              <a:buNone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brainstorming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— метод решения задач, в котором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обсуждения генерируют максимальное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идей решений задачи, в том числе самые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фантастические и глупые.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86678" y="0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+1=3)</a:t>
            </a:r>
            <a:endParaRPr lang="ru-RU" sz="2800" dirty="0"/>
          </a:p>
        </p:txBody>
      </p:sp>
      <p:pic>
        <p:nvPicPr>
          <p:cNvPr id="10" name="Рисунок 9" descr="Рисунок9.jpg"/>
          <p:cNvPicPr>
            <a:picLocks noChangeAspect="1"/>
          </p:cNvPicPr>
          <p:nvPr/>
        </p:nvPicPr>
        <p:blipFill>
          <a:blip r:embed="rId3"/>
          <a:srcRect l="4363" t="6377" r="9253" b="14308"/>
          <a:stretch>
            <a:fillRect/>
          </a:stretch>
        </p:blipFill>
        <p:spPr>
          <a:xfrm>
            <a:off x="428596" y="2962631"/>
            <a:ext cx="4214842" cy="318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6" descr="Рисунок10.jpg"/>
          <p:cNvPicPr>
            <a:picLocks noChangeAspect="1"/>
          </p:cNvPicPr>
          <p:nvPr/>
        </p:nvPicPr>
        <p:blipFill>
          <a:blip r:embed="rId4">
            <a:lum bright="10000" contrast="20000"/>
          </a:blip>
          <a:srcRect l="6309" t="5549" r="8521" b="11020"/>
          <a:stretch>
            <a:fillRect/>
          </a:stretch>
        </p:blipFill>
        <p:spPr>
          <a:xfrm>
            <a:off x="4857752" y="2987234"/>
            <a:ext cx="3857652" cy="314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584566_32-p-fon-dlya-beidzhika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8215370" cy="128588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ДИСКУССИЯ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лат. 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discussio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- рассмотрение, исследование, спор, направленный на достижение истины и использующий только корректные приемы убеждения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86678" y="0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+1=3)</a:t>
            </a:r>
            <a:endParaRPr lang="ru-RU" sz="2800" dirty="0"/>
          </a:p>
        </p:txBody>
      </p:sp>
      <p:pic>
        <p:nvPicPr>
          <p:cNvPr id="8" name="Рисунок 7" descr="Рисунок11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rcRect l="10485" t="6228" r="10777" b="22653"/>
          <a:stretch>
            <a:fillRect/>
          </a:stretch>
        </p:blipFill>
        <p:spPr>
          <a:xfrm>
            <a:off x="4929190" y="2714620"/>
            <a:ext cx="385765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Содержимое 18" descr="сертиф 02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15625" r="2110"/>
          <a:stretch>
            <a:fillRect/>
          </a:stretch>
        </p:blipFill>
        <p:spPr>
          <a:xfrm>
            <a:off x="357158" y="2714620"/>
            <a:ext cx="4468723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6584566_32-p-fon-dlya-beidzhika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20002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ТРЕНИНГ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тренировка)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интенсивная форма обучения, в ходе которой основной упор делается на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приобретение практических навыков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 лишь малую его часть составляет теория.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86678" y="0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+1=3)</a:t>
            </a:r>
            <a:endParaRPr lang="ru-RU" sz="2800" dirty="0"/>
          </a:p>
        </p:txBody>
      </p:sp>
      <p:pic>
        <p:nvPicPr>
          <p:cNvPr id="3074" name="Picture 2" descr="C:\Users\Пользователь\Desktop\Лидеры перемен\Фото Лидеры перемен\на сайт\20180131_114302.jpg"/>
          <p:cNvPicPr>
            <a:picLocks noChangeAspect="1" noChangeArrowheads="1"/>
          </p:cNvPicPr>
          <p:nvPr/>
        </p:nvPicPr>
        <p:blipFill>
          <a:blip r:embed="rId3" cstate="print"/>
          <a:srcRect l="14008" b="5556"/>
          <a:stretch>
            <a:fillRect/>
          </a:stretch>
        </p:blipFill>
        <p:spPr bwMode="auto">
          <a:xfrm>
            <a:off x="5286380" y="2643182"/>
            <a:ext cx="3429024" cy="336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DSC033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643182"/>
            <a:ext cx="4670537" cy="33860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2591</TotalTime>
  <Words>556</Words>
  <Application>Microsoft Office PowerPoint</Application>
  <PresentationFormat>Экран (4:3)</PresentationFormat>
  <Paragraphs>113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автономное дошкольное  образовательное учреждение детский сад №23 «Золотой ключик» общеразвивающего вида с приоритетным осуществлением деятельности по художественно-эстетическому направлению  развития воспитанников </vt:lpstr>
      <vt:lpstr>«СИНЕРГИ́Я» (греч.«syn» - «вместе» + «ergeia» — «дело, труд»; взаимодействие, сотрудничество)</vt:lpstr>
      <vt:lpstr> Цель: повышение качества образования посредством  синергичности процессов инновационной деятельности и развития профессиональных и личностных компетенций педагогического коллектива. </vt:lpstr>
      <vt:lpstr>КОМАНДА (в англ. - T.E.A.M) ― это группа лиц, объединённая общими мотивами, интересами, идеалами, действующая сообща.   </vt:lpstr>
      <vt:lpstr>Слайд 5</vt:lpstr>
      <vt:lpstr>Слайд 6</vt:lpstr>
      <vt:lpstr>Слайд 7</vt:lpstr>
      <vt:lpstr>ДИСКУССИЯ (от лат. discussio  - рассмотрение, исследование, спор, направленный на достижение истины и использующий только корректные приемы убеждения. </vt:lpstr>
      <vt:lpstr>Слайд 9</vt:lpstr>
      <vt:lpstr>ДЕБАТЫ (от греч. Διαβαθω - обсуждение, обмен мыслями) – это организованный и чётко структурированный публичный обмен мнениями между двумя сторонами по актуальным темам. </vt:lpstr>
      <vt:lpstr>Слайд 11</vt:lpstr>
      <vt:lpstr>РЕЗУЛЬТАТЫ</vt:lpstr>
      <vt:lpstr>РЕЗУЛЬТАТЫ Победители и Лауреаты конкурсов профессионального мастерства</vt:lpstr>
      <vt:lpstr>РЕЗУЛЬТАТЫ</vt:lpstr>
      <vt:lpstr>                                   ПЕРСПЕКТИВЫ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Пользователь</cp:lastModifiedBy>
  <cp:revision>243</cp:revision>
  <dcterms:created xsi:type="dcterms:W3CDTF">2022-01-24T14:44:22Z</dcterms:created>
  <dcterms:modified xsi:type="dcterms:W3CDTF">2022-12-12T08:56:21Z</dcterms:modified>
</cp:coreProperties>
</file>