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75" r:id="rId4"/>
    <p:sldId id="276" r:id="rId5"/>
    <p:sldId id="277" r:id="rId6"/>
    <p:sldId id="271" r:id="rId7"/>
    <p:sldId id="279" r:id="rId8"/>
    <p:sldId id="265" r:id="rId9"/>
    <p:sldId id="280" r:id="rId10"/>
    <p:sldId id="282" r:id="rId11"/>
    <p:sldId id="273" r:id="rId12"/>
    <p:sldId id="263" r:id="rId13"/>
    <p:sldId id="257" r:id="rId14"/>
    <p:sldId id="262" r:id="rId15"/>
    <p:sldId id="261" r:id="rId16"/>
    <p:sldId id="260" r:id="rId17"/>
    <p:sldId id="264" r:id="rId18"/>
    <p:sldId id="259" r:id="rId19"/>
    <p:sldId id="272" r:id="rId20"/>
    <p:sldId id="25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без заголовка" id="{2CD33487-B3E5-4826-B6F2-53B310258CBB}">
          <p14:sldIdLst>
            <p14:sldId id="263"/>
            <p14:sldId id="257"/>
            <p14:sldId id="262"/>
            <p14:sldId id="261"/>
            <p14:sldId id="260"/>
            <p14:sldId id="264"/>
            <p14:sldId id="259"/>
            <p14:sldId id="258"/>
            <p14:sldId id="25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10EE5-BA55-4271-B633-A06F23A1E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-94249"/>
            <a:ext cx="8915400" cy="138499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/>
          </a:gradFill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автономное дошкольное  образовательное учреждение детский сад №23 «Золотой ключик» </a:t>
            </a:r>
            <a:r>
              <a:rPr kumimoji="0" lang="ru-RU" sz="1600" b="1" i="0" u="none" strike="noStrike" cap="none" normalizeH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общеразвивающего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вида с приоритетным осуществлением деятельности по художественно-эстетическому направлению  развития воспитанников </a:t>
            </a:r>
            <a:endParaRPr kumimoji="0" lang="ru-RU" sz="1600" b="0" i="0" u="none" strike="noStrike" cap="none" normalizeH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371600"/>
            <a:ext cx="8001000" cy="3647152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effectLst>
            <a:outerShdw blurRad="876300" dist="101600" dir="18900000" algn="bl" rotWithShape="0">
              <a:srgbClr val="00B0F0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«Взаимодействие с родителями (законными представителями) с учётом классификации типов»</a:t>
            </a:r>
          </a:p>
          <a:p>
            <a:pPr algn="r"/>
            <a:endParaRPr lang="ru-RU" sz="3500" i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pPr algn="r"/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Казакова Е.А.</a:t>
            </a:r>
          </a:p>
          <a:p>
            <a:pPr algn="r"/>
            <a:endParaRPr lang="ru-RU" sz="3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20220316_1739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9" y="3810000"/>
            <a:ext cx="3510157" cy="2819400"/>
          </a:xfrm>
          <a:prstGeom prst="rect">
            <a:avLst/>
          </a:prstGeom>
          <a:effectLst>
            <a:innerShdw blurRad="63500" dist="50800" dir="13500000">
              <a:srgbClr val="00B050">
                <a:alpha val="50000"/>
              </a:srgbClr>
            </a:inn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114800" y="6324600"/>
            <a:ext cx="2020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Березовский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Научная и методическая литература для работы </a:t>
            </a:r>
            <a:b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ДОУ с семьёй</a:t>
            </a:r>
          </a:p>
        </p:txBody>
      </p:sp>
      <p:pic>
        <p:nvPicPr>
          <p:cNvPr id="18435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700213"/>
            <a:ext cx="1784350" cy="2592387"/>
          </a:xfrm>
          <a:prstGeom prst="rect">
            <a:avLst/>
          </a:prstGeom>
          <a:noFill/>
          <a:ln w="5715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8436" name="Рисунок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98929">
            <a:off x="2124075" y="1557338"/>
            <a:ext cx="1584325" cy="2305050"/>
          </a:xfrm>
          <a:prstGeom prst="rect">
            <a:avLst/>
          </a:prstGeom>
          <a:noFill/>
          <a:ln w="76200" cmpd="tri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8437" name="Рисунок 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14637">
            <a:off x="5507038" y="1565275"/>
            <a:ext cx="1800225" cy="2325688"/>
          </a:xfrm>
          <a:prstGeom prst="rect">
            <a:avLst/>
          </a:prstGeom>
          <a:noFill/>
          <a:ln w="76200" cmpd="tri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8438" name="Рисунок 8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4076700"/>
            <a:ext cx="1728788" cy="2592388"/>
          </a:xfrm>
          <a:prstGeom prst="rect">
            <a:avLst/>
          </a:prstGeom>
          <a:noFill/>
          <a:ln w="76200" cmpd="tri">
            <a:solidFill>
              <a:srgbClr val="6600CC"/>
            </a:solidFill>
            <a:miter lim="800000"/>
            <a:headEnd/>
            <a:tailEnd/>
          </a:ln>
        </p:spPr>
      </p:pic>
      <p:pic>
        <p:nvPicPr>
          <p:cNvPr id="18439" name="Рисунок 7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1775" y="4221163"/>
            <a:ext cx="1582738" cy="2435225"/>
          </a:xfrm>
          <a:prstGeom prst="rect">
            <a:avLst/>
          </a:prstGeom>
          <a:noFill/>
          <a:ln w="76200" cmpd="tri">
            <a:pattFill prst="pct5">
              <a:fgClr>
                <a:srgbClr val="00CC00"/>
              </a:fgClr>
              <a:bgClr>
                <a:srgbClr val="6600CC"/>
              </a:bgClr>
            </a:pattFill>
            <a:miter lim="800000"/>
            <a:headEnd/>
            <a:tailEnd/>
          </a:ln>
        </p:spPr>
      </p:pic>
      <p:pic>
        <p:nvPicPr>
          <p:cNvPr id="18440" name="Рисунок 4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5825" y="1700213"/>
            <a:ext cx="1589088" cy="2449512"/>
          </a:xfrm>
          <a:prstGeom prst="rect">
            <a:avLst/>
          </a:prstGeom>
          <a:noFill/>
          <a:ln w="5715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8441" name="Рисунок 3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4221163"/>
            <a:ext cx="1728787" cy="2447925"/>
          </a:xfrm>
          <a:prstGeom prst="rect">
            <a:avLst/>
          </a:prstGeom>
          <a:noFill/>
          <a:ln w="76200" cmpd="tri">
            <a:solidFill>
              <a:srgbClr val="6600CC"/>
            </a:solidFill>
            <a:miter lim="800000"/>
            <a:headEnd/>
            <a:tailEnd/>
          </a:ln>
        </p:spPr>
      </p:pic>
      <p:pic>
        <p:nvPicPr>
          <p:cNvPr id="18442" name="Рисунок 2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88125" y="4149725"/>
            <a:ext cx="1878013" cy="2519363"/>
          </a:xfrm>
          <a:prstGeom prst="rect">
            <a:avLst/>
          </a:prstGeom>
          <a:noFill/>
          <a:ln w="76200" cmpd="tri">
            <a:solidFill>
              <a:srgbClr val="6600CC"/>
            </a:solidFill>
            <a:miter lim="800000"/>
            <a:headEnd/>
            <a:tailEnd/>
          </a:ln>
        </p:spPr>
      </p:pic>
      <p:pic>
        <p:nvPicPr>
          <p:cNvPr id="18443" name="Рисунок 2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79838" y="1628775"/>
            <a:ext cx="1655762" cy="2520950"/>
          </a:xfrm>
          <a:prstGeom prst="rect">
            <a:avLst/>
          </a:prstGeom>
          <a:noFill/>
          <a:ln w="57150">
            <a:solidFill>
              <a:srgbClr val="FF00FF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553548" cy="635795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ÑÐ¾Ð½ Ð´Ð»Ñ Ð¿ÑÐµÐ·ÐµÐ½ÑÐ°ÑÐ¸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5280"/>
            <a:ext cx="9255383" cy="69018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IMG_20220217_1425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1571612"/>
            <a:ext cx="2880814" cy="3176125"/>
          </a:xfrm>
          <a:prstGeom prst="rect">
            <a:avLst/>
          </a:prstGeom>
        </p:spPr>
      </p:pic>
      <p:pic>
        <p:nvPicPr>
          <p:cNvPr id="7" name="Рисунок 6" descr="IMG_20220217_1848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3571876"/>
            <a:ext cx="2976240" cy="2687812"/>
          </a:xfrm>
          <a:prstGeom prst="rect">
            <a:avLst/>
          </a:prstGeom>
        </p:spPr>
      </p:pic>
      <p:pic>
        <p:nvPicPr>
          <p:cNvPr id="5" name="Рисунок 4" descr="20211231_220944.jpg"/>
          <p:cNvPicPr>
            <a:picLocks noChangeAspect="1"/>
          </p:cNvPicPr>
          <p:nvPr/>
        </p:nvPicPr>
        <p:blipFill>
          <a:blip r:embed="rId5" cstate="print"/>
          <a:srcRect r="56" b="-51"/>
          <a:stretch>
            <a:fillRect/>
          </a:stretch>
        </p:blipFill>
        <p:spPr>
          <a:xfrm>
            <a:off x="142844" y="1428736"/>
            <a:ext cx="3214710" cy="28617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728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ÑÐ¾Ð½ Ð´Ð»Ñ Ð¿ÑÐµÐ·ÐµÐ½ÑÐ°ÑÐ¸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3830"/>
            <a:ext cx="9255383" cy="690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60646" y="620688"/>
            <a:ext cx="5904656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Позитивно - ориентированные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214554"/>
            <a:ext cx="7704856" cy="1815882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Стремятся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 взаимодействию, пониманию, объективной оценке, готовы выслушать различные точки зрения, отдают себе отчёт в том, что некоторые вещи они не знают. </a:t>
            </a:r>
          </a:p>
        </p:txBody>
      </p:sp>
      <p:sp>
        <p:nvSpPr>
          <p:cNvPr id="8196" name="AutoShape 4" descr="http://212d.ru/site_ds/files/83/images/211-5f7ec621cb8df15d39fc03890dec47c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http://212d.ru/site_ds/files/83/images/211-5f7ec621cb8df15d39fc03890dec47c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scale_1200 (1)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4071942"/>
            <a:ext cx="3643306" cy="243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156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ÑÐ¾Ð½ Ð´Ð»Ñ Ð¿ÑÐµÐ·ÐµÐ½ÑÐ°ÑÐ¸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553" y="-43830"/>
            <a:ext cx="9255383" cy="69018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60646" y="620688"/>
            <a:ext cx="590465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Союзники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988840"/>
            <a:ext cx="7416824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Главная цель : помощь  педагогу. Мнение педагога всегда авторитетно. Пытаются снизить уровень напряженности.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scale_1200.jfif"/>
          <p:cNvPicPr>
            <a:picLocks noChangeAspect="1"/>
          </p:cNvPicPr>
          <p:nvPr/>
        </p:nvPicPr>
        <p:blipFill>
          <a:blip r:embed="rId3"/>
          <a:srcRect b="58"/>
          <a:stretch>
            <a:fillRect/>
          </a:stretch>
        </p:blipFill>
        <p:spPr>
          <a:xfrm>
            <a:off x="4786314" y="4036070"/>
            <a:ext cx="3643306" cy="17172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415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ÑÐ¾Ð½ Ð´Ð»Ñ Ð¿ÑÐµÐ·ÐµÐ½ÑÐ°ÑÐ¸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6228"/>
            <a:ext cx="9255383" cy="690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43042" y="642918"/>
            <a:ext cx="590465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Манипуляторы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8822" y="1946972"/>
            <a:ext cx="74888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800" dirty="0" smtClean="0">
                <a:cs typeface="Times New Roman" pitchFamily="18" charset="0"/>
              </a:rPr>
              <a:t>Их </a:t>
            </a:r>
            <a:r>
              <a:rPr lang="ru-RU" sz="2800" dirty="0">
                <a:cs typeface="Times New Roman" pitchFamily="18" charset="0"/>
              </a:rPr>
              <a:t>большинство. Они стремятся управлять окружающими с помощью изучения сильных и слабых сторон, специально воздействуя на слабые стороны людей, чтобы побудить их делать </a:t>
            </a:r>
            <a:r>
              <a:rPr lang="ru-RU" sz="2800" dirty="0" smtClean="0">
                <a:cs typeface="Times New Roman" pitchFamily="18" charset="0"/>
              </a:rPr>
              <a:t>то, </a:t>
            </a:r>
            <a:r>
              <a:rPr lang="ru-RU" sz="2800" dirty="0">
                <a:cs typeface="Times New Roman" pitchFamily="18" charset="0"/>
              </a:rPr>
              <a:t>что им </a:t>
            </a:r>
            <a:r>
              <a:rPr lang="ru-RU" sz="2800" dirty="0" smtClean="0">
                <a:cs typeface="Times New Roman" pitchFamily="18" charset="0"/>
              </a:rPr>
              <a:t>необходимо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ÐÐ°ÑÑÐ¸Ð½ÐºÐ¸ Ð¿Ð¾ Ð·Ð°Ð¿ÑÐ¾ÑÑ ÑÐ¸Ð¿Ñ ÑÐ¾Ð´Ð¸ÑÐµÐ»ÐµÐ¹ ÐºÐ»Ð¸Ð¿Ð°ÑÑ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3176" y="3857628"/>
            <a:ext cx="2380824" cy="178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eed37a6625133987dc9cab27e0418df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4786322"/>
            <a:ext cx="2643206" cy="175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014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ÑÐ¾Ð½ Ð´Ð»Ñ Ð¿ÑÐµÐ·ÐµÐ½ÑÐ°ÑÐ¸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6228"/>
            <a:ext cx="9255383" cy="690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60646" y="620688"/>
            <a:ext cx="590465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Творческие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988840"/>
            <a:ext cx="7416824" cy="113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Склонны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 игре, импровизации,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действиям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 по правилам,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ориентированы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новые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впечатления</a:t>
            </a:r>
            <a:r>
              <a:rPr lang="ru-RU" sz="2800" dirty="0" smtClean="0">
                <a:cs typeface="Times New Roman" pitchFamily="18" charset="0"/>
              </a:rPr>
              <a:t>.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6" name="Рисунок 5" descr="detsad-300035-14560759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3286124"/>
            <a:ext cx="4214842" cy="2486876"/>
          </a:xfrm>
          <a:prstGeom prst="rect">
            <a:avLst/>
          </a:prstGeom>
        </p:spPr>
      </p:pic>
      <p:pic>
        <p:nvPicPr>
          <p:cNvPr id="7" name="Рисунок 6" descr="maxresdefaul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4000504"/>
            <a:ext cx="3357554" cy="200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901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ÑÐ¾Ð½ Ð´Ð»Ñ Ð¿ÑÐµÐ·ÐµÐ½ÑÐ°ÑÐ¸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6228"/>
            <a:ext cx="9255383" cy="690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60646" y="620688"/>
            <a:ext cx="590465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Равнодушные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5393" y="2060848"/>
            <a:ext cx="7920880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Скептики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натуре, они никого ни на что не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настраивают.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upl_1594131806_3390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3071810"/>
            <a:ext cx="4679157" cy="311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579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ÑÐ¾Ð½ Ð´Ð»Ñ Ð¿ÑÐµÐ·ÐµÐ½ÑÐ°ÑÐ¸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6228"/>
            <a:ext cx="9255383" cy="690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7251" y="2132856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Блокирование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Агрессивность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Стремится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 признанию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Уход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Доминирование</a:t>
            </a:r>
            <a:r>
              <a:rPr lang="ru-RU" sz="2800" dirty="0">
                <a:cs typeface="Times New Roman" pitchFamily="18" charset="0"/>
              </a:rPr>
              <a:t> </a:t>
            </a:r>
            <a:endParaRPr lang="ru-RU" sz="2800" dirty="0" smtClean="0"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0646" y="620688"/>
            <a:ext cx="590465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/>
              <a:t> </a:t>
            </a: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Деструктивные</a:t>
            </a:r>
            <a:endParaRPr lang="ru-RU" sz="40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upl_1614159013_391471_vtaz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3929066"/>
            <a:ext cx="3371848" cy="2284450"/>
          </a:xfrm>
          <a:prstGeom prst="rect">
            <a:avLst/>
          </a:prstGeom>
        </p:spPr>
      </p:pic>
      <p:pic>
        <p:nvPicPr>
          <p:cNvPr id="7" name="Рисунок 6" descr="scale_1200 (2).jf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1571612"/>
            <a:ext cx="2857488" cy="190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224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-e82f6302c9838cb970059e9458d9d905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929066"/>
            <a:ext cx="2414614" cy="2237713"/>
          </a:xfrm>
          <a:prstGeom prst="rect">
            <a:avLst/>
          </a:prstGeom>
        </p:spPr>
      </p:pic>
      <p:pic>
        <p:nvPicPr>
          <p:cNvPr id="1026" name="Picture 2" descr="https://ds05.infourok.ru/uploads/ex/081c/0007bcc3-29c86581/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"/>
            <a:ext cx="8458200" cy="3733800"/>
          </a:xfrm>
          <a:prstGeom prst="rect">
            <a:avLst/>
          </a:prstGeom>
          <a:noFill/>
        </p:spPr>
      </p:pic>
      <p:pic>
        <p:nvPicPr>
          <p:cNvPr id="6" name="Рисунок 5" descr="16450814668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3028911" y="3971959"/>
            <a:ext cx="2786082" cy="2700295"/>
          </a:xfrm>
          <a:prstGeom prst="rect">
            <a:avLst/>
          </a:prstGeom>
        </p:spPr>
      </p:pic>
      <p:pic>
        <p:nvPicPr>
          <p:cNvPr id="7" name="Рисунок 6" descr="IMG_20210825_1647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6175803" y="3682561"/>
            <a:ext cx="2500354" cy="31361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detkisuper.ru/wp-content/uploads/b/8/b/b8b5c0591c5072b81d2441a1cc0f0e1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7924800" cy="3505200"/>
          </a:xfrm>
          <a:prstGeom prst="rect">
            <a:avLst/>
          </a:prstGeom>
          <a:noFill/>
        </p:spPr>
      </p:pic>
      <p:pic>
        <p:nvPicPr>
          <p:cNvPr id="6" name="Рисунок 5" descr="20211231_2209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4949" y="3733800"/>
            <a:ext cx="3009451" cy="2971800"/>
          </a:xfrm>
          <a:prstGeom prst="rect">
            <a:avLst/>
          </a:prstGeom>
        </p:spPr>
      </p:pic>
      <p:pic>
        <p:nvPicPr>
          <p:cNvPr id="7" name="Рисунок 6" descr="IMG_19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1" y="3714752"/>
            <a:ext cx="2571768" cy="2633658"/>
          </a:xfrm>
          <a:prstGeom prst="rect">
            <a:avLst/>
          </a:prstGeom>
        </p:spPr>
      </p:pic>
      <p:pic>
        <p:nvPicPr>
          <p:cNvPr id="8" name="Рисунок 7" descr="IMG_20201231_2348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6600" y="3962400"/>
            <a:ext cx="21336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ÑÐ¾Ð½ Ð´Ð»Ñ Ð¿ÑÐµÐ·ÐµÐ½ÑÐ°ÑÐ¸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228"/>
            <a:ext cx="9255383" cy="69018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catherineasquithgallery.com/uploads/posts/2021-02/1612482452_68-p-spasibo-za-vnimanie-na-serom-fone-74.jpg"/>
          <p:cNvPicPr>
            <a:picLocks noChangeAspect="1" noChangeArrowheads="1"/>
          </p:cNvPicPr>
          <p:nvPr/>
        </p:nvPicPr>
        <p:blipFill>
          <a:blip r:embed="rId3"/>
          <a:srcRect r="-6" b="4"/>
          <a:stretch>
            <a:fillRect/>
          </a:stretch>
        </p:blipFill>
        <p:spPr bwMode="auto">
          <a:xfrm>
            <a:off x="1071538" y="571480"/>
            <a:ext cx="7050810" cy="5061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6554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Роль семьи в личностном воспитании дошкольника 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0" y="1600200"/>
            <a:ext cx="8786813" cy="4530725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i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Для ребёнка  семья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—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среда, в которой 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складываются условия его физического, психического, 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эмоционального и интеллектуального развития.</a:t>
            </a:r>
          </a:p>
          <a:p>
            <a:endParaRPr lang="ru-RU" sz="24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i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Современная семья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является источником самых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разнообразных психолого-педагогических проблем.   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Далеко не каждая семья может предложить своему 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ребенку грамотную и эффективную систему  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личностного воспитания дошкольника. Поэтому детский  </a:t>
            </a:r>
          </a:p>
          <a:p>
            <a:pPr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сад призван скорректировать эту проблему.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Проблемы взаимодействия семьи </a:t>
            </a:r>
            <a:b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детского сада</a:t>
            </a:r>
            <a:endParaRPr lang="ru-RU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Прямоугольник 3"/>
          <p:cNvSpPr>
            <a:spLocks noChangeArrowheads="1"/>
          </p:cNvSpPr>
          <p:nvPr/>
        </p:nvSpPr>
        <p:spPr bwMode="auto">
          <a:xfrm>
            <a:off x="928688" y="1997075"/>
            <a:ext cx="7215187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пассивность родителей, безразличное отношение к своему ребенку, </a:t>
            </a:r>
          </a:p>
          <a:p>
            <a:pPr>
              <a:buFont typeface="Arial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чрезмерная занятость родителей, </a:t>
            </a:r>
          </a:p>
          <a:p>
            <a:pPr>
              <a:buFont typeface="Arial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недоверие родителей к педагогам, нежелание идти на контакт,</a:t>
            </a:r>
          </a:p>
          <a:p>
            <a:pPr>
              <a:buFont typeface="Arial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агрессивное восприятие информации, идущей от воспитателя,</a:t>
            </a:r>
          </a:p>
          <a:p>
            <a:pPr>
              <a:buFont typeface="Arial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недостаток времени у воспитателей для полноценного взаимодействия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семьей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800000"/>
                </a:solidFill>
              </a:rPr>
              <a:t>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Принципы моей работы по взаимодействию  с семьёй воспитанников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928662" y="1500174"/>
            <a:ext cx="6178550" cy="4967289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Доброжелательный стиль общения  с родителями. В общении  с родителями неуместны категоричность, требовательный тон.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Индивидуальный подход. Общаясь с родителями,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чувствую ситуацию, настроение мамы или папы.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Сотрудничаю, а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наставничию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Создаю атмосферу взаимопомощи и поддержки семьи в сложных педагогических ситуациях, показываю заинтересованность коллектива ДОУ разобраться в проблемах семьи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и искреннее желание помочь.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Готовимся серьёзно! Любое, даже самое небольшое мероприятие по работе с родителями  тщательно и серьёзно готовлю.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Динамичность. Детский сад  находиться в режиме развития. В зависимости от этого меняются формы и направления работы группы ДОУ с семьёй.</a:t>
            </a:r>
            <a:r>
              <a:rPr lang="ru-RU" sz="2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2292" name="Picture 6" descr="8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 rot="1310149">
            <a:off x="7341561" y="3580865"/>
            <a:ext cx="1535113" cy="1733550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29540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родителями(законными представителями) с учётом классификации типов 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успешное взаимодействие педагога  и семьи по средствам вовлечения родителей в образовательную  деятельность;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создание единого образовательного и оздоровительного пространства для успешного развития и реализации личности ребёнка.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установить партнёрские отношения с семьёй каждого воспитанника;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объединить усилия для развития и воспитания детей;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создать атмосферу взаимопонимания, общности интересов, эмоциональной взаимоподдержки;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активизировать и обогащать воспитательные умения родителей;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поддерживать их уверенность в собственных педагогических возможностях.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Социально-педагогическая работа с различными типами семей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cale_1200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286256"/>
            <a:ext cx="3929090" cy="221457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77813"/>
            <a:ext cx="77724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построения работы по взаимодействию </a:t>
            </a:r>
            <a:b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ДОУ и семьи</a:t>
            </a:r>
          </a:p>
        </p:txBody>
      </p:sp>
      <p:sp>
        <p:nvSpPr>
          <p:cNvPr id="13315" name="AutoShape 15"/>
          <p:cNvSpPr>
            <a:spLocks noChangeArrowheads="1"/>
          </p:cNvSpPr>
          <p:nvPr/>
        </p:nvSpPr>
        <p:spPr bwMode="auto">
          <a:xfrm>
            <a:off x="5003800" y="1700213"/>
            <a:ext cx="2554288" cy="20161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2DBDB"/>
              </a:gs>
              <a:gs pos="100000">
                <a:srgbClr val="FCF8F8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2DBDB"/>
            </a:extrusionClr>
          </a:sp3d>
        </p:spPr>
        <p:txBody>
          <a:bodyPr>
            <a:flatTx/>
          </a:bodyPr>
          <a:lstStyle/>
          <a:p>
            <a:pPr algn="ctr">
              <a:spcAft>
                <a:spcPts val="600"/>
              </a:spcAft>
            </a:pPr>
            <a:r>
              <a:rPr lang="ru-RU" sz="1400" b="1">
                <a:solidFill>
                  <a:srgbClr val="7030A0"/>
                </a:solidFill>
                <a:latin typeface="Cambria" pitchFamily="18" charset="0"/>
              </a:rPr>
              <a:t>2-й этап</a:t>
            </a:r>
          </a:p>
          <a:p>
            <a:pPr algn="ctr">
              <a:spcAft>
                <a:spcPts val="600"/>
              </a:spcAft>
            </a:pPr>
            <a:r>
              <a:rPr lang="ru-RU" sz="1400" b="1">
                <a:solidFill>
                  <a:srgbClr val="660033"/>
                </a:solidFill>
                <a:latin typeface="Times New Roman" pitchFamily="18" charset="0"/>
              </a:rPr>
              <a:t>Создание программы   сотрудничества </a:t>
            </a:r>
          </a:p>
          <a:p>
            <a:pPr algn="ctr">
              <a:spcAft>
                <a:spcPts val="600"/>
              </a:spcAft>
            </a:pPr>
            <a:r>
              <a:rPr lang="ru-RU" sz="1400" b="1">
                <a:solidFill>
                  <a:srgbClr val="660033"/>
                </a:solidFill>
                <a:latin typeface="Times New Roman" pitchFamily="18" charset="0"/>
              </a:rPr>
              <a:t>(выбор содержания, форм взаимодействия с семьями воспитанников)</a:t>
            </a:r>
            <a:endParaRPr lang="ru-RU" sz="1400" b="1">
              <a:solidFill>
                <a:srgbClr val="7030A0"/>
              </a:solidFill>
              <a:latin typeface="Cambria" pitchFamily="18" charset="0"/>
            </a:endParaRPr>
          </a:p>
          <a:p>
            <a:pPr lvl="1"/>
            <a:endParaRPr lang="ru-RU" sz="1200">
              <a:latin typeface="Times New Roman" pitchFamily="18" charset="0"/>
            </a:endParaRPr>
          </a:p>
          <a:p>
            <a:endParaRPr lang="ru-RU"/>
          </a:p>
        </p:txBody>
      </p:sp>
      <p:sp>
        <p:nvSpPr>
          <p:cNvPr id="13316" name="AutoShape 18"/>
          <p:cNvSpPr>
            <a:spLocks noChangeArrowheads="1"/>
          </p:cNvSpPr>
          <p:nvPr/>
        </p:nvSpPr>
        <p:spPr bwMode="auto">
          <a:xfrm>
            <a:off x="5076825" y="4437063"/>
            <a:ext cx="2554288" cy="19431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2DBDB"/>
              </a:gs>
              <a:gs pos="100000">
                <a:srgbClr val="FCF8F8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2DBDB"/>
            </a:extrusionClr>
          </a:sp3d>
        </p:spPr>
        <p:txBody>
          <a:bodyPr>
            <a:flatTx/>
          </a:bodyPr>
          <a:lstStyle/>
          <a:p>
            <a:pPr algn="ctr"/>
            <a:r>
              <a:rPr lang="ru-RU" sz="1400" b="1">
                <a:solidFill>
                  <a:srgbClr val="7030A0"/>
                </a:solidFill>
                <a:latin typeface="Cambria" pitchFamily="18" charset="0"/>
              </a:rPr>
              <a:t>3-й этап</a:t>
            </a:r>
          </a:p>
          <a:p>
            <a:pPr algn="ctr"/>
            <a:endParaRPr lang="ru-RU" sz="1400" b="1">
              <a:solidFill>
                <a:srgbClr val="660033"/>
              </a:solidFill>
              <a:latin typeface="Times New Roman" pitchFamily="18" charset="0"/>
            </a:endParaRPr>
          </a:p>
          <a:p>
            <a:pPr algn="ctr"/>
            <a:r>
              <a:rPr lang="ru-RU" sz="1400" b="1">
                <a:solidFill>
                  <a:srgbClr val="660033"/>
                </a:solidFill>
                <a:latin typeface="Times New Roman" pitchFamily="18" charset="0"/>
              </a:rPr>
              <a:t>Реализация программы сотрудничества </a:t>
            </a:r>
          </a:p>
          <a:p>
            <a:pPr algn="ctr"/>
            <a:r>
              <a:rPr lang="ru-RU" sz="1400" b="1">
                <a:solidFill>
                  <a:srgbClr val="660033"/>
                </a:solidFill>
                <a:latin typeface="Times New Roman" pitchFamily="18" charset="0"/>
              </a:rPr>
              <a:t>ДОУ и семьи </a:t>
            </a:r>
            <a:r>
              <a:rPr lang="ru-RU" sz="1400" b="1" i="1">
                <a:solidFill>
                  <a:srgbClr val="660033"/>
                </a:solidFill>
                <a:latin typeface="Times New Roman" pitchFamily="18" charset="0"/>
              </a:rPr>
              <a:t>"Сотрудничество"</a:t>
            </a:r>
            <a:endParaRPr lang="ru-RU"/>
          </a:p>
        </p:txBody>
      </p:sp>
      <p:sp>
        <p:nvSpPr>
          <p:cNvPr id="13317" name="AutoShape 19"/>
          <p:cNvSpPr>
            <a:spLocks noChangeArrowheads="1"/>
          </p:cNvSpPr>
          <p:nvPr/>
        </p:nvSpPr>
        <p:spPr bwMode="auto">
          <a:xfrm>
            <a:off x="1116013" y="1700213"/>
            <a:ext cx="2554287" cy="19446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2DBDB"/>
              </a:gs>
              <a:gs pos="100000">
                <a:srgbClr val="FCF8F8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2DBDB"/>
            </a:extrusionClr>
          </a:sp3d>
        </p:spPr>
        <p:txBody>
          <a:bodyPr>
            <a:flatTx/>
          </a:bodyPr>
          <a:lstStyle/>
          <a:p>
            <a:pPr algn="ctr">
              <a:spcAft>
                <a:spcPts val="600"/>
              </a:spcAft>
            </a:pPr>
            <a:r>
              <a:rPr lang="ru-RU" sz="1400" b="1">
                <a:solidFill>
                  <a:srgbClr val="7030A0"/>
                </a:solidFill>
                <a:latin typeface="Cambria" pitchFamily="18" charset="0"/>
              </a:rPr>
              <a:t>1-й этап</a:t>
            </a:r>
          </a:p>
          <a:p>
            <a:pPr algn="ctr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400" b="1">
                <a:solidFill>
                  <a:srgbClr val="660033"/>
                </a:solidFill>
                <a:latin typeface="Times New Roman" pitchFamily="18" charset="0"/>
              </a:rPr>
              <a:t>Изучение семьи ребёнка</a:t>
            </a:r>
          </a:p>
          <a:p>
            <a:pPr>
              <a:buClr>
                <a:srgbClr val="660033"/>
              </a:buClr>
              <a:buFont typeface="Wingdings" pitchFamily="2" charset="2"/>
              <a:buChar char="v"/>
            </a:pPr>
            <a:r>
              <a:rPr lang="ru-RU" sz="1400" b="1">
                <a:solidFill>
                  <a:srgbClr val="660033"/>
                </a:solidFill>
                <a:latin typeface="Times New Roman" pitchFamily="18" charset="0"/>
              </a:rPr>
              <a:t>Детско-родительских отношений</a:t>
            </a:r>
          </a:p>
          <a:p>
            <a:pPr>
              <a:buClr>
                <a:srgbClr val="660033"/>
              </a:buClr>
              <a:buFont typeface="Wingdings" pitchFamily="2" charset="2"/>
              <a:buChar char="v"/>
            </a:pPr>
            <a:r>
              <a:rPr lang="ru-RU" sz="1400" b="1">
                <a:solidFill>
                  <a:srgbClr val="660033"/>
                </a:solidFill>
                <a:latin typeface="Times New Roman" pitchFamily="18" charset="0"/>
              </a:rPr>
              <a:t>Деятельности педагогов</a:t>
            </a:r>
            <a:endParaRPr lang="ru-RU"/>
          </a:p>
        </p:txBody>
      </p:sp>
      <p:sp>
        <p:nvSpPr>
          <p:cNvPr id="13318" name="AutoShape 20"/>
          <p:cNvSpPr>
            <a:spLocks noChangeArrowheads="1"/>
          </p:cNvSpPr>
          <p:nvPr/>
        </p:nvSpPr>
        <p:spPr bwMode="auto">
          <a:xfrm>
            <a:off x="1042988" y="4508500"/>
            <a:ext cx="2554287" cy="19431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2DBDB"/>
              </a:gs>
              <a:gs pos="100000">
                <a:srgbClr val="FCF8F8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2DBDB"/>
            </a:extrusionClr>
          </a:sp3d>
        </p:spPr>
        <p:txBody>
          <a:bodyPr>
            <a:flatTx/>
          </a:bodyPr>
          <a:lstStyle/>
          <a:p>
            <a:pPr algn="ctr"/>
            <a:r>
              <a:rPr lang="ru-RU" sz="1400" b="1">
                <a:solidFill>
                  <a:srgbClr val="7030A0"/>
                </a:solidFill>
                <a:latin typeface="Cambria" pitchFamily="18" charset="0"/>
              </a:rPr>
              <a:t>4-й этап</a:t>
            </a:r>
          </a:p>
          <a:p>
            <a:pPr algn="ctr">
              <a:buFont typeface="Wingdings" pitchFamily="2" charset="2"/>
              <a:buChar char="v"/>
            </a:pPr>
            <a:r>
              <a:rPr lang="ru-RU" sz="1400" b="1">
                <a:solidFill>
                  <a:srgbClr val="660033"/>
                </a:solidFill>
                <a:latin typeface="Times New Roman" pitchFamily="18" charset="0"/>
              </a:rPr>
              <a:t>выполнение программы</a:t>
            </a:r>
          </a:p>
          <a:p>
            <a:pPr>
              <a:buClr>
                <a:srgbClr val="660033"/>
              </a:buClr>
              <a:buFont typeface="Wingdings" pitchFamily="2" charset="2"/>
              <a:buChar char="v"/>
            </a:pPr>
            <a:r>
              <a:rPr lang="ru-RU" sz="1400" b="1">
                <a:solidFill>
                  <a:srgbClr val="660033"/>
                </a:solidFill>
                <a:latin typeface="Times New Roman" pitchFamily="18" charset="0"/>
              </a:rPr>
              <a:t>отслеживание результатов</a:t>
            </a:r>
          </a:p>
          <a:p>
            <a:pPr>
              <a:buClr>
                <a:srgbClr val="660033"/>
              </a:buClr>
              <a:buFont typeface="Wingdings" pitchFamily="2" charset="2"/>
              <a:buChar char="v"/>
            </a:pPr>
            <a:r>
              <a:rPr lang="ru-RU" sz="1400" b="1">
                <a:solidFill>
                  <a:srgbClr val="660033"/>
                </a:solidFill>
                <a:latin typeface="Times New Roman" pitchFamily="18" charset="0"/>
              </a:rPr>
              <a:t>оценка результатов участниками</a:t>
            </a:r>
          </a:p>
          <a:p>
            <a:pPr lvl="1"/>
            <a:r>
              <a:rPr lang="ru-RU" sz="1400" b="1">
                <a:solidFill>
                  <a:srgbClr val="660033"/>
                </a:solidFill>
                <a:latin typeface="Times New Roman" pitchFamily="18" charset="0"/>
              </a:rPr>
              <a:t>взаимодействия </a:t>
            </a:r>
            <a:endParaRPr lang="ru-RU"/>
          </a:p>
        </p:txBody>
      </p:sp>
      <p:cxnSp>
        <p:nvCxnSpPr>
          <p:cNvPr id="13319" name="AutoShape 22"/>
          <p:cNvCxnSpPr>
            <a:cxnSpLocks noChangeShapeType="1"/>
          </p:cNvCxnSpPr>
          <p:nvPr/>
        </p:nvCxnSpPr>
        <p:spPr bwMode="auto">
          <a:xfrm>
            <a:off x="3708400" y="2492375"/>
            <a:ext cx="1295400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3320" name="Line 27"/>
          <p:cNvSpPr>
            <a:spLocks noChangeShapeType="1"/>
          </p:cNvSpPr>
          <p:nvPr/>
        </p:nvSpPr>
        <p:spPr bwMode="auto">
          <a:xfrm>
            <a:off x="6300788" y="3644900"/>
            <a:ext cx="0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1" name="Line 28"/>
          <p:cNvSpPr>
            <a:spLocks noChangeShapeType="1"/>
          </p:cNvSpPr>
          <p:nvPr/>
        </p:nvSpPr>
        <p:spPr bwMode="auto">
          <a:xfrm>
            <a:off x="5076825" y="52292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2" name="Line 29"/>
          <p:cNvSpPr>
            <a:spLocks noChangeShapeType="1"/>
          </p:cNvSpPr>
          <p:nvPr/>
        </p:nvSpPr>
        <p:spPr bwMode="auto">
          <a:xfrm flipH="1">
            <a:off x="3708400" y="5229225"/>
            <a:ext cx="1368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3" name="Line 30"/>
          <p:cNvSpPr>
            <a:spLocks noChangeShapeType="1"/>
          </p:cNvSpPr>
          <p:nvPr/>
        </p:nvSpPr>
        <p:spPr bwMode="auto">
          <a:xfrm>
            <a:off x="2411413" y="42211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4" name="Line 31"/>
          <p:cNvSpPr>
            <a:spLocks noChangeShapeType="1"/>
          </p:cNvSpPr>
          <p:nvPr/>
        </p:nvSpPr>
        <p:spPr bwMode="auto">
          <a:xfrm flipV="1">
            <a:off x="2339975" y="3573463"/>
            <a:ext cx="0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lk.ipk-ipp.ru/pluginfile.php/16686/course/overviewfiles/1353070959_p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5114"/>
            <a:ext cx="8572560" cy="3227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IMG_20220316_18205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-11" b="-75"/>
          <a:stretch>
            <a:fillRect/>
          </a:stretch>
        </p:blipFill>
        <p:spPr>
          <a:xfrm>
            <a:off x="357158" y="3786190"/>
            <a:ext cx="2323655" cy="2857520"/>
          </a:xfrm>
          <a:prstGeom prst="rect">
            <a:avLst/>
          </a:prstGeom>
        </p:spPr>
      </p:pic>
      <p:pic>
        <p:nvPicPr>
          <p:cNvPr id="6" name="Рисунок 5" descr="IMG_20220317_080118.jpg"/>
          <p:cNvPicPr>
            <a:picLocks noChangeAspect="1"/>
          </p:cNvPicPr>
          <p:nvPr/>
        </p:nvPicPr>
        <p:blipFill>
          <a:blip r:embed="rId4" cstate="print"/>
          <a:srcRect r="-72" b="-22"/>
          <a:stretch>
            <a:fillRect/>
          </a:stretch>
        </p:blipFill>
        <p:spPr>
          <a:xfrm>
            <a:off x="3048000" y="3810000"/>
            <a:ext cx="2166000" cy="2856600"/>
          </a:xfrm>
          <a:prstGeom prst="rect">
            <a:avLst/>
          </a:prstGeom>
        </p:spPr>
      </p:pic>
      <p:pic>
        <p:nvPicPr>
          <p:cNvPr id="7" name="Рисунок 6" descr="IMG_20220316_173808.jpg"/>
          <p:cNvPicPr>
            <a:picLocks noChangeAspect="1"/>
          </p:cNvPicPr>
          <p:nvPr/>
        </p:nvPicPr>
        <p:blipFill>
          <a:blip r:embed="rId5" cstate="print"/>
          <a:srcRect r="33" b="31"/>
          <a:stretch>
            <a:fillRect/>
          </a:stretch>
        </p:blipFill>
        <p:spPr>
          <a:xfrm>
            <a:off x="5578830" y="3857628"/>
            <a:ext cx="3258280" cy="27857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Оформление информационных стендов и уголков для родителей в ДОУ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7" descr="DSC0145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2571768" cy="2747116"/>
          </a:xfrm>
          <a:prstGeom prst="rect">
            <a:avLst/>
          </a:prstGeom>
          <a:noFill/>
          <a:ln w="57150">
            <a:noFill/>
            <a:prstDash val="dash"/>
            <a:miter lim="800000"/>
            <a:headEnd/>
            <a:tailEnd/>
          </a:ln>
        </p:spPr>
      </p:pic>
      <p:pic>
        <p:nvPicPr>
          <p:cNvPr id="5" name="Picture 9" descr="IMGP09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14943" y="1557338"/>
            <a:ext cx="3789358" cy="2159000"/>
          </a:xfrm>
          <a:prstGeom prst="rect">
            <a:avLst/>
          </a:prstGeom>
          <a:ln w="57150" cap="flat">
            <a:noFill/>
            <a:prstDash val="dash"/>
          </a:ln>
        </p:spPr>
      </p:pic>
      <p:pic>
        <p:nvPicPr>
          <p:cNvPr id="6" name="Picture 13" descr="DSC0144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3500438"/>
            <a:ext cx="3246431" cy="3071834"/>
          </a:xfrm>
          <a:prstGeom prst="rect">
            <a:avLst/>
          </a:prstGeom>
          <a:noFill/>
          <a:ln w="57150">
            <a:noFill/>
            <a:prstDash val="dash"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520</Words>
  <Application>Microsoft Office PowerPoint</Application>
  <PresentationFormat>Экран (4:3)</PresentationFormat>
  <Paragraphs>81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Роль семьи в личностном воспитании дошкольника </vt:lpstr>
      <vt:lpstr>Проблемы взаимодействия семьи  и детского сада</vt:lpstr>
      <vt:lpstr>Принципы моей работы по взаимодействию  с семьёй воспитанников</vt:lpstr>
      <vt:lpstr>взаимодействие с родителями(законными представителями) с учётом классификации типов </vt:lpstr>
      <vt:lpstr>Этапы построения работы по взаимодействию  ДОУ и семьи</vt:lpstr>
      <vt:lpstr>Слайд 8</vt:lpstr>
      <vt:lpstr>Оформление информационных стендов и уголков для родителей в ДОУ</vt:lpstr>
      <vt:lpstr>Научная и методическая литература для работы  ДОУ с семьёй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Пользователь</cp:lastModifiedBy>
  <cp:revision>29</cp:revision>
  <dcterms:created xsi:type="dcterms:W3CDTF">2018-04-12T08:59:04Z</dcterms:created>
  <dcterms:modified xsi:type="dcterms:W3CDTF">2022-03-28T09:18:19Z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1160330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S9.1.4</vt:lpwstr>
  </property>
</Properties>
</file>