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71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66FFCC"/>
    <a:srgbClr val="00FFFF"/>
    <a:srgbClr val="2F144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676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381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516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68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198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510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321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083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284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70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151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88BF0-0E61-43EE-A2AC-C30E8223FD56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72012-A987-40E5-8D4D-A1685F4D5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223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40174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therineasquithgallery.com/uploads/posts/2021-12/1639787762_57-catherineasquithgallery-com-p-fon-pastel-rozovii-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01182" cy="6919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16038" y="163773"/>
            <a:ext cx="92691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>
                <a:solidFill>
                  <a:srgbClr val="0070C0"/>
                </a:solidFill>
              </a:rPr>
              <a:t>Муниципальное автономное дошкольное образовательное учреждение детский сад №23 «Золотой ключик» общеразвивающего вида с приоритетным осуществлением деятельности </a:t>
            </a:r>
          </a:p>
          <a:p>
            <a:pPr lvl="0" algn="ctr"/>
            <a:r>
              <a:rPr lang="ru-RU" dirty="0">
                <a:solidFill>
                  <a:srgbClr val="0070C0"/>
                </a:solidFill>
              </a:rPr>
              <a:t>Художественно-эстетическому направлению развития воспитанников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26841" y="1947928"/>
            <a:ext cx="711893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endParaRPr lang="ru-RU" sz="3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«Секреты успешной работы               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 родителями» 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5598" y="4232590"/>
            <a:ext cx="451035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Грек </a:t>
            </a:r>
          </a:p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Марина Петровна</a:t>
            </a:r>
            <a:endParaRPr lang="ru-RU" sz="2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86955" y="5157599"/>
            <a:ext cx="4658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Образование: высшее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Специальность: воспитатель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высшая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 работы: 12 лет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rcRect r="71" b="16"/>
          <a:stretch>
            <a:fillRect/>
          </a:stretch>
        </p:blipFill>
        <p:spPr>
          <a:xfrm>
            <a:off x="828338" y="1622073"/>
            <a:ext cx="4681684" cy="414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88867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therineasquithgallery.com/uploads/posts/2021-12/1639787762_57-catherineasquithgallery-com-p-fon-pastel-rozovii-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415"/>
            <a:ext cx="12301182" cy="6919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56308" y="566747"/>
            <a:ext cx="10988565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N 273-ФЗ (ред. от 30.12.2021) "Об образовании в Российской Федерации" (с изм. и доп., вступ. в силу с 01.03.2022)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44. Права, обязанности и ответственность в сфере образования родителей (законных представителей) несовершеннолетних обучающихся</a:t>
            </a:r>
          </a:p>
          <a:p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дошкольного образования Приказ Министерства образования и науки Российской Федерации (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России) от 17 октября 2013 г. N 1155 г.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отрудничество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семьей;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1.7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казания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родителям (законным представителям) в воспитании детей, охране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укреплении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физического и психического здоровья, в развитии индивидуальных способностей и необходимой коррекции нарушений их развития. </a:t>
            </a: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527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therineasquithgallery.com/uploads/posts/2021-12/1639787762_57-catherineasquithgallery-com-p-fon-pastel-rozovii-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415"/>
            <a:ext cx="12301182" cy="6919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83365" y="697683"/>
            <a:ext cx="88602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профессионального мастерства педагогов ДОУ в вопросах взаимодействия с семьями воспитанников.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83365" y="2468834"/>
            <a:ext cx="11020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Уточнить и систематизировать знания педагогов по проблеме взаимодействия с родителями.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с правилами конструктивного общения с родителями, выяснить проблемы в общении и пути их преодоления.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401330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therineasquithgallery.com/uploads/posts/2021-12/1639787762_57-catherineasquithgallery-com-p-fon-pastel-rozovii-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415"/>
            <a:ext cx="12301182" cy="6919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76819" y="231837"/>
            <a:ext cx="78201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организации взаимодействия с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968" y="1720772"/>
            <a:ext cx="5255783" cy="4589557"/>
          </a:xfrm>
          <a:prstGeom prst="flowChartConnector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>
            <a:off x="5774576" y="4515410"/>
            <a:ext cx="2470245" cy="867372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5774576" y="3870073"/>
            <a:ext cx="2614370" cy="6372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616751" y="2351866"/>
            <a:ext cx="2470245" cy="93659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8283634" y="1705291"/>
            <a:ext cx="2903536" cy="523220"/>
          </a:xfrm>
          <a:prstGeom prst="rect">
            <a:avLst/>
          </a:prstGeom>
          <a:solidFill>
            <a:srgbClr val="66FFCC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549634" y="3672192"/>
            <a:ext cx="2894703" cy="523220"/>
          </a:xfrm>
          <a:prstGeom prst="rect">
            <a:avLst/>
          </a:prstGeom>
          <a:solidFill>
            <a:srgbClr val="66FFCC"/>
          </a:solidFill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299780" y="5575364"/>
            <a:ext cx="3645229" cy="523220"/>
          </a:xfrm>
          <a:prstGeom prst="rect">
            <a:avLst/>
          </a:prstGeom>
          <a:solidFill>
            <a:srgbClr val="66FFCC"/>
          </a:solidFill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Конфиденциальност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68869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therineasquithgallery.com/uploads/posts/2021-12/1639787762_57-catherineasquithgallery-com-p-fon-pastel-rozovii-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415"/>
            <a:ext cx="12301182" cy="6919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09598" y="247073"/>
            <a:ext cx="7835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общения с родителями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r="-52" b="-45"/>
          <a:stretch/>
        </p:blipFill>
        <p:spPr>
          <a:xfrm>
            <a:off x="423671" y="1078780"/>
            <a:ext cx="3871415" cy="26428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/>
          <a:srcRect b="-19"/>
          <a:stretch/>
        </p:blipFill>
        <p:spPr>
          <a:xfrm>
            <a:off x="7895220" y="3568079"/>
            <a:ext cx="4159205" cy="30641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/>
          <a:srcRect r="174"/>
          <a:stretch/>
        </p:blipFill>
        <p:spPr>
          <a:xfrm>
            <a:off x="4344010" y="2165905"/>
            <a:ext cx="3366406" cy="3372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0533" y="4004720"/>
            <a:ext cx="4103477" cy="23673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7"/>
          <a:srcRect r="-58" b="52"/>
          <a:stretch/>
        </p:blipFill>
        <p:spPr>
          <a:xfrm>
            <a:off x="7596091" y="831396"/>
            <a:ext cx="4322087" cy="25108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02836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therineasquithgallery.com/uploads/posts/2021-12/1639787762_57-catherineasquithgallery-com-p-fon-pastel-rozovii-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96" y="0"/>
            <a:ext cx="12301182" cy="6919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60655" y="197549"/>
            <a:ext cx="10239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едагогические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взаимодействия с родителями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6933" y="862788"/>
            <a:ext cx="594053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Доброжелательный стиль общения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36147" y="931910"/>
            <a:ext cx="4361450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Индивидуальный подход</a:t>
            </a:r>
            <a:endParaRPr lang="ru-RU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61882" y="4179224"/>
            <a:ext cx="6281656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Сотрудничество, а не наставничество</a:t>
            </a:r>
            <a:endParaRPr lang="ru-RU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37741" y="1846624"/>
            <a:ext cx="3644692" cy="24138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/>
          <a:srcRect r="-74" b="123"/>
          <a:stretch/>
        </p:blipFill>
        <p:spPr>
          <a:xfrm>
            <a:off x="7901420" y="1765902"/>
            <a:ext cx="2773756" cy="25752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/>
          <a:srcRect r="66" b="-74"/>
          <a:stretch/>
        </p:blipFill>
        <p:spPr>
          <a:xfrm>
            <a:off x="4736722" y="4986896"/>
            <a:ext cx="2773145" cy="1794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3846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therineasquithgallery.com/uploads/posts/2021-12/1639787762_57-catherineasquithgallery-com-p-fon-pastel-rozovii-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8" y="-61415"/>
            <a:ext cx="12301182" cy="6919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808346" y="56445"/>
            <a:ext cx="4957447" cy="14311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 общения</a:t>
            </a:r>
          </a:p>
          <a:p>
            <a:pPr indent="450215"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15988" y="3691867"/>
            <a:ext cx="5335732" cy="3064669"/>
          </a:xfrm>
          <a:prstGeom prst="roundRect">
            <a:avLst/>
          </a:prstGeom>
          <a:solidFill>
            <a:srgbClr val="FF9999"/>
          </a:solidFill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Паралингвистические</a:t>
            </a:r>
          </a:p>
          <a:p>
            <a:endParaRPr lang="ru-RU" sz="36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ембр                      голос  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интонации  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паузы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0067" y="1768756"/>
            <a:ext cx="5697696" cy="1804749"/>
          </a:xfrm>
          <a:prstGeom prst="roundRect">
            <a:avLst/>
          </a:prstGeom>
          <a:solidFill>
            <a:srgbClr val="FF9999"/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Вербальные</a:t>
            </a:r>
          </a:p>
          <a:p>
            <a:pPr algn="ctr"/>
            <a:endParaRPr lang="ru-RU" sz="36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стная речь      письменная речь 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02631" y="2060194"/>
            <a:ext cx="5905282" cy="3234928"/>
          </a:xfrm>
          <a:prstGeom prst="roundRect">
            <a:avLst/>
          </a:prstGeom>
          <a:solidFill>
            <a:srgbClr val="FF9999"/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Невербальные</a:t>
            </a:r>
          </a:p>
          <a:p>
            <a:endParaRPr lang="ru-RU" sz="36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згляд           мимика     жесты, поза        </a:t>
            </a: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движения         </a:t>
            </a:r>
            <a:endParaRPr lang="ru-RU" sz="3600" b="1" dirty="0">
              <a:solidFill>
                <a:srgbClr val="0070C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4524499" y="890974"/>
            <a:ext cx="861747" cy="74782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7283594" y="864350"/>
            <a:ext cx="1113330" cy="10463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1903820" y="2361218"/>
            <a:ext cx="859808" cy="6119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117579" y="2385501"/>
            <a:ext cx="900753" cy="5846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7283594" y="2653528"/>
            <a:ext cx="1109779" cy="5982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8919849" y="2653528"/>
            <a:ext cx="0" cy="58462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9744501" y="2653528"/>
            <a:ext cx="614150" cy="6119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9621672" y="2825087"/>
            <a:ext cx="736979" cy="19106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1791747" y="4522302"/>
            <a:ext cx="900752" cy="6550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Прямая со стрелкой 2048"/>
          <p:cNvCxnSpPr/>
          <p:nvPr/>
        </p:nvCxnSpPr>
        <p:spPr>
          <a:xfrm flipH="1">
            <a:off x="2554339" y="4516780"/>
            <a:ext cx="389203" cy="9838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Прямая со стрелкой 2051"/>
          <p:cNvCxnSpPr/>
          <p:nvPr/>
        </p:nvCxnSpPr>
        <p:spPr>
          <a:xfrm>
            <a:off x="3433991" y="4371868"/>
            <a:ext cx="558108" cy="7240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5" name="Прямая со стрелкой 2054"/>
          <p:cNvCxnSpPr/>
          <p:nvPr/>
        </p:nvCxnSpPr>
        <p:spPr>
          <a:xfrm>
            <a:off x="3117579" y="4462399"/>
            <a:ext cx="420010" cy="15067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9" name="Прямая со стрелкой 2058"/>
          <p:cNvCxnSpPr/>
          <p:nvPr/>
        </p:nvCxnSpPr>
        <p:spPr>
          <a:xfrm flipH="1">
            <a:off x="5786651" y="890974"/>
            <a:ext cx="736979" cy="31052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2754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therineasquithgallery.com/uploads/posts/2021-12/1639787762_57-catherineasquithgallery-com-p-fon-pastel-rozovii-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182" y="-4080"/>
            <a:ext cx="12301182" cy="6919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70022" y="453309"/>
            <a:ext cx="6463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конфликтам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34179" y="1719519"/>
            <a:ext cx="33195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выносите суждений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5807" y="2371004"/>
            <a:ext cx="15704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поучайте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34179" y="3030348"/>
            <a:ext cx="3031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ставьте «диагноз»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45807" y="3662012"/>
            <a:ext cx="22622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выпытывайте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76819" y="4276609"/>
            <a:ext cx="3493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разглашайте «тайну»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9562" y="5050929"/>
            <a:ext cx="41130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провоцируйте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конфликты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04202" y="2999570"/>
            <a:ext cx="122822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2332423" y="2242739"/>
            <a:ext cx="1101756" cy="14192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388237" y="2801063"/>
            <a:ext cx="1157570" cy="8609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360330" y="3324283"/>
            <a:ext cx="1219232" cy="33772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388237" y="3662012"/>
            <a:ext cx="1191325" cy="2616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371360" y="3681833"/>
            <a:ext cx="1236109" cy="8256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332423" y="3681833"/>
            <a:ext cx="1247139" cy="15864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r="-56" b="13"/>
          <a:stretch/>
        </p:blipFill>
        <p:spPr>
          <a:xfrm>
            <a:off x="7190099" y="1195311"/>
            <a:ext cx="2907570" cy="24515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4"/>
          <a:srcRect r="-82" b="-41"/>
          <a:stretch/>
        </p:blipFill>
        <p:spPr>
          <a:xfrm>
            <a:off x="8760529" y="2667962"/>
            <a:ext cx="2954407" cy="22622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5"/>
          <a:srcRect r="-60" b="-112"/>
          <a:stretch/>
        </p:blipFill>
        <p:spPr>
          <a:xfrm>
            <a:off x="7571558" y="4507441"/>
            <a:ext cx="2993568" cy="21531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6506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therineasquithgallery.com/uploads/posts/2021-12/1639787762_57-catherineasquithgallery-com-p-fon-pastel-rozovii-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182" y="-78636"/>
            <a:ext cx="12301182" cy="6919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r="14" b="153"/>
          <a:stretch/>
        </p:blipFill>
        <p:spPr>
          <a:xfrm rot="20557880">
            <a:off x="425314" y="1655732"/>
            <a:ext cx="4687087" cy="2410691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/>
          <a:srcRect r="-36" b="-42"/>
          <a:stretch/>
        </p:blipFill>
        <p:spPr>
          <a:xfrm>
            <a:off x="4838877" y="3835449"/>
            <a:ext cx="2554955" cy="2913656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/>
          <a:srcRect r="-7" b="-18"/>
          <a:stretch/>
        </p:blipFill>
        <p:spPr>
          <a:xfrm rot="1650597">
            <a:off x="7126286" y="2160166"/>
            <a:ext cx="4468173" cy="2441810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4690753" y="303213"/>
            <a:ext cx="636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ВМЕСТЕ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>
            <a:off x="5320146" y="1568171"/>
            <a:ext cx="1935677" cy="92236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низ стрелка 12"/>
          <p:cNvSpPr/>
          <p:nvPr/>
        </p:nvSpPr>
        <p:spPr>
          <a:xfrm>
            <a:off x="7393832" y="4655127"/>
            <a:ext cx="1726417" cy="84073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низ стрелка 16"/>
          <p:cNvSpPr/>
          <p:nvPr/>
        </p:nvSpPr>
        <p:spPr>
          <a:xfrm flipH="1">
            <a:off x="2661262" y="4411955"/>
            <a:ext cx="1888175" cy="100698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0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265</Words>
  <Application>Microsoft Office PowerPoint</Application>
  <PresentationFormat>Произвольный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Пользователь</cp:lastModifiedBy>
  <cp:revision>32</cp:revision>
  <dcterms:created xsi:type="dcterms:W3CDTF">2022-03-15T12:17:02Z</dcterms:created>
  <dcterms:modified xsi:type="dcterms:W3CDTF">2022-03-24T07:34:17Z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657692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S9.1.4</vt:lpwstr>
  </property>
</Properties>
</file>