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8" r:id="rId2"/>
    <p:sldId id="257" r:id="rId3"/>
    <p:sldId id="258" r:id="rId4"/>
    <p:sldId id="264" r:id="rId5"/>
    <p:sldId id="280" r:id="rId6"/>
    <p:sldId id="281" r:id="rId7"/>
    <p:sldId id="282" r:id="rId8"/>
    <p:sldId id="283" r:id="rId9"/>
    <p:sldId id="267" r:id="rId10"/>
    <p:sldId id="27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52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8C1374-023E-4A6A-863B-AD4A3E837A02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AF39C-8F02-40C8-81E7-FC0D0124E6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055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20.03.2022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dirty="0">
                <a:solidFill>
                  <a:srgbClr val="000000"/>
                </a:solidFill>
                <a:latin typeface="Bookman Old Style" pitchFamily="18" charset="0"/>
                <a:ea typeface="Batang" pitchFamily="18" charset="-127"/>
              </a:rPr>
              <a:t>Муниципальное </a:t>
            </a:r>
            <a:r>
              <a:rPr lang="ru-RU" sz="1600" dirty="0" smtClean="0">
                <a:solidFill>
                  <a:srgbClr val="000000"/>
                </a:solidFill>
                <a:latin typeface="Bookman Old Style" pitchFamily="18" charset="0"/>
                <a:ea typeface="Batang" pitchFamily="18" charset="-127"/>
              </a:rPr>
              <a:t>автономное дошкольное </a:t>
            </a:r>
            <a:r>
              <a:rPr lang="ru-RU" sz="1600" dirty="0">
                <a:solidFill>
                  <a:srgbClr val="000000"/>
                </a:solidFill>
                <a:latin typeface="Bookman Old Style" pitchFamily="18" charset="0"/>
                <a:ea typeface="Batang" pitchFamily="18" charset="-127"/>
              </a:rPr>
              <a:t>образовательное учреждение </a:t>
            </a:r>
            <a:r>
              <a:rPr lang="ru-RU" sz="1600" dirty="0" smtClean="0">
                <a:solidFill>
                  <a:srgbClr val="000000"/>
                </a:solidFill>
                <a:latin typeface="Bookman Old Style" pitchFamily="18" charset="0"/>
                <a:ea typeface="Batang" pitchFamily="18" charset="-127"/>
              </a:rPr>
              <a:t>«Детский </a:t>
            </a:r>
            <a:r>
              <a:rPr lang="ru-RU" sz="1600" dirty="0">
                <a:solidFill>
                  <a:srgbClr val="000000"/>
                </a:solidFill>
                <a:latin typeface="Bookman Old Style" pitchFamily="18" charset="0"/>
                <a:ea typeface="Batang" pitchFamily="18" charset="-127"/>
              </a:rPr>
              <a:t>сад </a:t>
            </a:r>
            <a:r>
              <a:rPr lang="ru-RU" sz="1600" dirty="0" smtClean="0">
                <a:solidFill>
                  <a:srgbClr val="000000"/>
                </a:solidFill>
                <a:latin typeface="Bookman Old Style" pitchFamily="18" charset="0"/>
                <a:ea typeface="Batang" pitchFamily="18" charset="-127"/>
              </a:rPr>
              <a:t> №23 «Золотой ключик» общеразвивающего вида с приоритетным осуществлением художественно-эстетического развития воспитанников» г. Березовский Кемеровской области</a:t>
            </a:r>
            <a:r>
              <a:rPr lang="ru-RU" sz="1600" dirty="0">
                <a:solidFill>
                  <a:srgbClr val="000000"/>
                </a:solidFill>
                <a:latin typeface="Bookman Old Style" pitchFamily="18" charset="0"/>
                <a:ea typeface="Batang" pitchFamily="18" charset="-127"/>
              </a:rPr>
              <a:t/>
            </a:r>
            <a:br>
              <a:rPr lang="ru-RU" sz="1600" dirty="0">
                <a:solidFill>
                  <a:srgbClr val="000000"/>
                </a:solidFill>
                <a:latin typeface="Bookman Old Style" pitchFamily="18" charset="0"/>
                <a:ea typeface="Batang" pitchFamily="18" charset="-127"/>
              </a:rPr>
            </a:br>
            <a:endParaRPr lang="ru-RU" sz="1600" dirty="0">
              <a:solidFill>
                <a:srgbClr val="0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9" y="1340768"/>
            <a:ext cx="8640960" cy="3182511"/>
          </a:xfrm>
        </p:spPr>
        <p:txBody>
          <a:bodyPr>
            <a:normAutofit fontScale="25000" lnSpcReduction="20000"/>
          </a:bodyPr>
          <a:lstStyle/>
          <a:p>
            <a:pPr algn="ctr"/>
            <a:endParaRPr lang="ru-RU" b="1" dirty="0" smtClean="0">
              <a:solidFill>
                <a:srgbClr val="0070C0"/>
              </a:solidFill>
            </a:endParaRPr>
          </a:p>
          <a:p>
            <a:pPr algn="ctr"/>
            <a:endParaRPr lang="ru-RU" sz="11200" b="1" dirty="0" smtClean="0">
              <a:solidFill>
                <a:srgbClr val="0070C0"/>
              </a:solidFill>
            </a:endParaRPr>
          </a:p>
          <a:p>
            <a:pPr algn="ctr"/>
            <a:endParaRPr lang="ru-RU" sz="112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11200" b="1" dirty="0" smtClean="0">
                <a:solidFill>
                  <a:srgbClr val="C00000"/>
                </a:solidFill>
              </a:rPr>
              <a:t>«Компетентность педагога при взаимодействии с родителями детей с ОВЗ»</a:t>
            </a:r>
          </a:p>
          <a:p>
            <a:pPr algn="ctr"/>
            <a:endParaRPr lang="ru-RU" sz="11200" b="1" dirty="0">
              <a:solidFill>
                <a:srgbClr val="C00000"/>
              </a:solidFill>
            </a:endParaRPr>
          </a:p>
          <a:p>
            <a:pPr algn="ctr"/>
            <a:endParaRPr lang="ru-RU" sz="112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11200" b="1" dirty="0" smtClean="0">
                <a:solidFill>
                  <a:srgbClr val="C00000"/>
                </a:solidFill>
              </a:rPr>
              <a:t>             Педагог: </a:t>
            </a:r>
            <a:r>
              <a:rPr lang="ru-RU" sz="11200" b="1" dirty="0" smtClean="0">
                <a:solidFill>
                  <a:schemeClr val="tx1"/>
                </a:solidFill>
              </a:rPr>
              <a:t>Черникова Елена Николаевна</a:t>
            </a:r>
            <a:endParaRPr lang="ru-RU" sz="11200" b="1" dirty="0" smtClean="0">
              <a:solidFill>
                <a:srgbClr val="C00000"/>
              </a:solidFill>
            </a:endParaRPr>
          </a:p>
          <a:p>
            <a:pPr algn="ctr"/>
            <a:endParaRPr lang="ru-RU" sz="11200" dirty="0" smtClean="0">
              <a:solidFill>
                <a:srgbClr val="FF0000"/>
              </a:solidFill>
            </a:endParaRPr>
          </a:p>
          <a:p>
            <a:pPr algn="ctr"/>
            <a:endParaRPr lang="ru-RU" sz="3600" b="1" dirty="0">
              <a:solidFill>
                <a:srgbClr val="FF0000"/>
              </a:solidFill>
            </a:endParaRPr>
          </a:p>
          <a:p>
            <a:endParaRPr lang="ru-RU" sz="1700" b="1" dirty="0" smtClean="0">
              <a:solidFill>
                <a:srgbClr val="FF0000"/>
              </a:solidFill>
            </a:endParaRPr>
          </a:p>
          <a:p>
            <a:endParaRPr lang="ru-RU" sz="7200" b="1" dirty="0" smtClean="0">
              <a:solidFill>
                <a:srgbClr val="0070C0"/>
              </a:solidFill>
            </a:endParaRPr>
          </a:p>
          <a:p>
            <a:endParaRPr lang="ru-RU" sz="7200" b="1" dirty="0" smtClean="0">
              <a:solidFill>
                <a:srgbClr val="0070C0"/>
              </a:solidFill>
            </a:endParaRPr>
          </a:p>
          <a:p>
            <a:endParaRPr lang="ru-RU" sz="7200" b="1" dirty="0" smtClean="0">
              <a:solidFill>
                <a:srgbClr val="0070C0"/>
              </a:solidFill>
            </a:endParaRPr>
          </a:p>
          <a:p>
            <a:endParaRPr lang="ru-RU" sz="7200" b="1" dirty="0">
              <a:solidFill>
                <a:srgbClr val="0070C0"/>
              </a:solidFill>
            </a:endParaRPr>
          </a:p>
          <a:p>
            <a:endParaRPr lang="ru-RU" sz="7200" b="1" dirty="0" smtClean="0">
              <a:solidFill>
                <a:srgbClr val="0070C0"/>
              </a:solidFill>
            </a:endParaRPr>
          </a:p>
          <a:p>
            <a:pPr algn="ctr"/>
            <a:endParaRPr lang="ru-RU" sz="7200" b="1" dirty="0">
              <a:solidFill>
                <a:srgbClr val="0070C0"/>
              </a:solidFill>
            </a:endParaRPr>
          </a:p>
          <a:p>
            <a:pPr algn="ctr"/>
            <a:r>
              <a:rPr lang="ru-RU" sz="11200" b="1" dirty="0" smtClean="0">
                <a:solidFill>
                  <a:schemeClr val="tx1"/>
                </a:solidFill>
              </a:rPr>
              <a:t>2022</a:t>
            </a:r>
            <a:endParaRPr lang="ru-RU" sz="11200" b="1" dirty="0" smtClean="0">
              <a:solidFill>
                <a:schemeClr val="tx1"/>
              </a:solidFill>
            </a:endParaRPr>
          </a:p>
          <a:p>
            <a:endParaRPr lang="ru-RU" sz="1700" b="1" dirty="0">
              <a:solidFill>
                <a:srgbClr val="0070C0"/>
              </a:solidFill>
            </a:endParaRPr>
          </a:p>
          <a:p>
            <a:endParaRPr lang="ru-RU" sz="1700" b="1" dirty="0" smtClean="0">
              <a:solidFill>
                <a:srgbClr val="0070C0"/>
              </a:solidFill>
            </a:endParaRPr>
          </a:p>
          <a:p>
            <a:endParaRPr lang="ru-RU" sz="1700" b="1" dirty="0">
              <a:solidFill>
                <a:srgbClr val="0070C0"/>
              </a:solidFill>
            </a:endParaRPr>
          </a:p>
          <a:p>
            <a:endParaRPr lang="ru-RU" sz="1700" b="1" dirty="0" smtClean="0">
              <a:solidFill>
                <a:srgbClr val="0070C0"/>
              </a:solidFill>
            </a:endParaRPr>
          </a:p>
          <a:p>
            <a:pPr algn="ctr"/>
            <a:endParaRPr lang="ru-RU" sz="6700" b="1" dirty="0" smtClean="0">
              <a:solidFill>
                <a:srgbClr val="0070C0"/>
              </a:solidFill>
            </a:endParaRPr>
          </a:p>
          <a:p>
            <a:pPr algn="ctr"/>
            <a:endParaRPr lang="ru-RU" sz="6700" b="1" dirty="0">
              <a:solidFill>
                <a:srgbClr val="0070C0"/>
              </a:solidFill>
            </a:endParaRPr>
          </a:p>
          <a:p>
            <a:pPr algn="ctr"/>
            <a:endParaRPr lang="ru-RU" sz="7200" b="1" dirty="0" smtClean="0">
              <a:solidFill>
                <a:schemeClr val="tx1"/>
              </a:solidFill>
            </a:endParaRPr>
          </a:p>
          <a:p>
            <a:pPr algn="ctr"/>
            <a:endParaRPr lang="ru-RU" sz="7200" b="1" dirty="0">
              <a:solidFill>
                <a:schemeClr val="tx1"/>
              </a:solidFill>
            </a:endParaRPr>
          </a:p>
          <a:p>
            <a:pPr algn="ctr"/>
            <a:endParaRPr lang="ru-RU" sz="6700" b="1" dirty="0">
              <a:solidFill>
                <a:srgbClr val="0070C0"/>
              </a:solidFill>
            </a:endParaRPr>
          </a:p>
          <a:p>
            <a:pPr algn="ctr"/>
            <a:endParaRPr lang="ru-RU" sz="6700" b="1" dirty="0" smtClean="0">
              <a:solidFill>
                <a:srgbClr val="0070C0"/>
              </a:solidFill>
            </a:endParaRPr>
          </a:p>
          <a:p>
            <a:pPr algn="ctr"/>
            <a:endParaRPr lang="ru-RU" sz="6700" b="1" dirty="0">
              <a:solidFill>
                <a:srgbClr val="0070C0"/>
              </a:solidFill>
            </a:endParaRPr>
          </a:p>
          <a:p>
            <a:pPr algn="ctr"/>
            <a:endParaRPr lang="ru-RU" sz="6700" b="1" dirty="0" smtClean="0">
              <a:solidFill>
                <a:srgbClr val="0070C0"/>
              </a:solidFill>
            </a:endParaRPr>
          </a:p>
          <a:p>
            <a:pPr algn="ctr"/>
            <a:endParaRPr lang="ru-RU" sz="5600" b="1" dirty="0" smtClean="0">
              <a:solidFill>
                <a:schemeClr val="tx1"/>
              </a:solidFill>
            </a:endParaRPr>
          </a:p>
          <a:p>
            <a:pPr algn="ctr"/>
            <a:endParaRPr lang="ru-RU" sz="3600" b="1" dirty="0">
              <a:solidFill>
                <a:srgbClr val="0070C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08" y="4158930"/>
            <a:ext cx="2664295" cy="252042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404" y="4156626"/>
            <a:ext cx="2664295" cy="252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93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556792"/>
            <a:ext cx="7772400" cy="1829761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Спасибо за внимание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971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2400" b="1" i="1" dirty="0" smtClean="0"/>
              <a:t>Закон «Об образовании в Российской Федерации» от 29.12.2012 г. № 273 </a:t>
            </a:r>
          </a:p>
          <a:p>
            <a:pPr marL="0" indent="0"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ст. 2 п.16: </a:t>
            </a:r>
            <a:endParaRPr lang="ru-RU" sz="2400" b="1" i="1" dirty="0" smtClean="0"/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«Обучающийся с ограниченными возможностями здоровья — физическое лицо, имеющее недостатки в физическом и (или) психологическом развитии, подтвержденные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психолого-медико-педагогической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комиссией и препятствующие получению образования без создания специальных условий».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Ребенок с ОВЗ – это…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Дети с нарушением слуха (глухие, слабослышащие, позднооглохшие).</a:t>
            </a:r>
          </a:p>
          <a:p>
            <a:pPr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Дети с нарушениями зрения (слепые, слабовидящие).</a:t>
            </a:r>
          </a:p>
          <a:p>
            <a:pPr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Дети с нарушениями речи (логопаты).</a:t>
            </a:r>
          </a:p>
          <a:p>
            <a:pPr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Дети с нарушениями опорно-двигательного аппарата (ОДА)</a:t>
            </a:r>
          </a:p>
          <a:p>
            <a:pPr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Дети с задержкой психического развития (ЗПР)</a:t>
            </a:r>
          </a:p>
          <a:p>
            <a:pPr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Дети с нарушениями поведения и общения (СДВГ, РАС)</a:t>
            </a:r>
          </a:p>
          <a:p>
            <a:pPr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Дети с умственной отсталостью</a:t>
            </a:r>
          </a:p>
          <a:p>
            <a:pPr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Дети с комплексными нарушениями психофизического развития, с так называемыми сложными дефектами (слепоглухонемые, глухие или слепые дети с умственной отсталостью).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Классификация детей с ОВЗ</a:t>
            </a:r>
            <a:endParaRPr lang="ru-RU" b="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94644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800" dirty="0" smtClean="0"/>
              <a:t>1.Стадие «Отрицание»</a:t>
            </a:r>
          </a:p>
          <a:p>
            <a:pPr marL="109728" indent="0">
              <a:buNone/>
            </a:pPr>
            <a:r>
              <a:rPr lang="ru-RU" sz="2800" dirty="0" smtClean="0"/>
              <a:t>2.Стадия «Сделка»</a:t>
            </a:r>
          </a:p>
          <a:p>
            <a:pPr marL="109728" indent="0">
              <a:buNone/>
            </a:pPr>
            <a:r>
              <a:rPr lang="ru-RU" sz="2800" dirty="0" smtClean="0"/>
              <a:t>3.Стадия «Гнев»</a:t>
            </a:r>
          </a:p>
          <a:p>
            <a:pPr marL="109728" indent="0">
              <a:buNone/>
            </a:pPr>
            <a:r>
              <a:rPr lang="ru-RU" sz="2800" dirty="0" smtClean="0"/>
              <a:t>4.Стадия «Депрессия»</a:t>
            </a:r>
          </a:p>
          <a:p>
            <a:pPr marL="109728" indent="0">
              <a:buNone/>
            </a:pPr>
            <a:r>
              <a:rPr lang="ru-RU" sz="2800" dirty="0" smtClean="0"/>
              <a:t>5.Стадия «Принятие»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rgbClr val="000000"/>
                </a:solidFill>
              </a:rPr>
              <a:t>Этапы в осознании родителями ограниченных возможностей здоровья ребенка</a:t>
            </a:r>
            <a:endParaRPr lang="ru-RU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Индивидуальные и групповые занятия</a:t>
            </a:r>
          </a:p>
          <a:p>
            <a:r>
              <a:rPr lang="ru-RU" dirty="0" smtClean="0"/>
              <a:t>Домашние задания</a:t>
            </a:r>
          </a:p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Формы работы с родителями детей с ОВЗ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7465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 для родителей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124" y="2204864"/>
            <a:ext cx="7672259" cy="3605385"/>
          </a:xfrm>
          <a:prstGeom prst="rect">
            <a:avLst/>
          </a:prstGeom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1481328"/>
            <a:ext cx="8507288" cy="4755984"/>
          </a:xfrm>
        </p:spPr>
        <p:txBody>
          <a:bodyPr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469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Всегда начинать разговор с позитивной оценки ребенка, описания его успехов, даже самых незначительных.</a:t>
            </a:r>
          </a:p>
          <a:p>
            <a:r>
              <a:rPr lang="ru-RU" dirty="0"/>
              <a:t>Не давить авторитетом, не отдавать приказов, а мягко советовать, рекомендовать.</a:t>
            </a:r>
          </a:p>
          <a:p>
            <a:r>
              <a:rPr lang="ru-RU" dirty="0"/>
              <a:t>Не использовать слова с негативной окраской: «отклонение», «отставание», «болезнь», «патология». Лучше заменить их более корректными, например «сложность».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Как общаться с родителями детей с ОВЗ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2322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Подчеркивать значимость семейного воспитания и усилий родителей, тактично указывать на ошибки. Например, «Я понимаю, что вы очень много занимаетесь с ребенком, но мне кажется, вам не помешают еще и занятия у логопеда».</a:t>
            </a:r>
          </a:p>
          <a:p>
            <a:r>
              <a:rPr lang="ru-RU" dirty="0"/>
              <a:t>Внимательно выслушивать все жалобы, сомнения, возражения родителей.</a:t>
            </a:r>
          </a:p>
          <a:p>
            <a:r>
              <a:rPr lang="ru-RU" dirty="0"/>
              <a:t>Также важно помнить, что воспитатель в беседах с родителями всегда должен быть улыбчив, доброжелателен, сдержан, способен понять другую точку зрения.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Как общаться с родителями детей с ОВЗ</a:t>
            </a:r>
          </a:p>
        </p:txBody>
      </p:sp>
    </p:spTree>
    <p:extLst>
      <p:ext uri="{BB962C8B-B14F-4D97-AF65-F5344CB8AC3E}">
        <p14:creationId xmlns:p14="http://schemas.microsoft.com/office/powerpoint/2010/main" val="3466772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08112" y="1052736"/>
            <a:ext cx="8229600" cy="4525963"/>
          </a:xfrm>
        </p:spPr>
        <p:txBody>
          <a:bodyPr/>
          <a:lstStyle/>
          <a:p>
            <a:pPr marL="109728" indent="0" algn="ctr">
              <a:buNone/>
            </a:pPr>
            <a:endParaRPr lang="ru-RU" dirty="0" smtClean="0"/>
          </a:p>
          <a:p>
            <a:pPr marL="109728" indent="0" algn="ctr">
              <a:buNone/>
            </a:pPr>
            <a:endParaRPr lang="ru-RU" dirty="0"/>
          </a:p>
          <a:p>
            <a:pPr marL="109728" indent="0" algn="ctr">
              <a:buNone/>
            </a:pPr>
            <a:r>
              <a:rPr lang="ru-RU" b="1" i="1" dirty="0" smtClean="0">
                <a:solidFill>
                  <a:srgbClr val="0070C0"/>
                </a:solidFill>
              </a:rPr>
              <a:t>Эти дети приходят в наш мир, чтобы           проверить нас с вами на человечность</a:t>
            </a:r>
          </a:p>
          <a:p>
            <a:pPr marL="109728" indent="0" algn="ctr">
              <a:buNone/>
            </a:pPr>
            <a:endParaRPr lang="ru-RU" dirty="0"/>
          </a:p>
          <a:p>
            <a:pPr marL="109728" indent="0" algn="ctr">
              <a:buNone/>
            </a:pPr>
            <a:endParaRPr lang="ru-RU" dirty="0" smtClean="0"/>
          </a:p>
          <a:p>
            <a:pPr marL="109728" indent="0" algn="r">
              <a:buNone/>
            </a:pPr>
            <a:r>
              <a:rPr lang="ru-RU" dirty="0" err="1" smtClean="0">
                <a:solidFill>
                  <a:srgbClr val="0070C0"/>
                </a:solidFill>
              </a:rPr>
              <a:t>Райнхольд</a:t>
            </a:r>
            <a:r>
              <a:rPr lang="ru-RU" dirty="0" smtClean="0">
                <a:solidFill>
                  <a:srgbClr val="0070C0"/>
                </a:solidFill>
              </a:rPr>
              <a:t> Шнайдер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861048"/>
            <a:ext cx="2664295" cy="25204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964</TotalTime>
  <Words>325</Words>
  <Application>Microsoft Office PowerPoint</Application>
  <PresentationFormat>Экран (4:3)</PresentationFormat>
  <Paragraphs>69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20" baseType="lpstr">
      <vt:lpstr>Arial</vt:lpstr>
      <vt:lpstr>Batang</vt:lpstr>
      <vt:lpstr>Bookman Old Style</vt:lpstr>
      <vt:lpstr>Calibri</vt:lpstr>
      <vt:lpstr>Lucida Sans Unicode</vt:lpstr>
      <vt:lpstr>Times New Roman</vt:lpstr>
      <vt:lpstr>Verdana</vt:lpstr>
      <vt:lpstr>Wingdings 2</vt:lpstr>
      <vt:lpstr>Wingdings 3</vt:lpstr>
      <vt:lpstr>Открытая</vt:lpstr>
      <vt:lpstr>Муниципальное автономное дошкольное образовательное учреждение «Детский сад  №23 «Золотой ключик» общеразвивающего вида с приоритетным осуществлением художественно-эстетического развития воспитанников» г. Березовский Кемеровской области </vt:lpstr>
      <vt:lpstr>Ребенок с ОВЗ – это…</vt:lpstr>
      <vt:lpstr>Классификация детей с ОВЗ</vt:lpstr>
      <vt:lpstr>Этапы в осознании родителями ограниченных возможностей здоровья ребенка</vt:lpstr>
      <vt:lpstr>Формы работы с родителями детей с ОВЗ</vt:lpstr>
      <vt:lpstr>Литература для родителей</vt:lpstr>
      <vt:lpstr>Как общаться с родителями детей с ОВЗ</vt:lpstr>
      <vt:lpstr>Как общаться с родителями детей с ОВЗ</vt:lpstr>
      <vt:lpstr>Презентация PowerPoint</vt:lpstr>
      <vt:lpstr>Спасибо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ДОШКОЛЬНОЕ ОБРАЗОВАТЕЛЬНОЕ УЧРЕЖДЕНИЕ ДЕТСКИЙ САД «КОЛОСОК»   Презентация на тему: Дети с ОВЗ – кто они?</dc:title>
  <dc:creator>Alexey309</dc:creator>
  <cp:lastModifiedBy>Пользователь</cp:lastModifiedBy>
  <cp:revision>41</cp:revision>
  <dcterms:created xsi:type="dcterms:W3CDTF">2020-10-08T08:07:09Z</dcterms:created>
  <dcterms:modified xsi:type="dcterms:W3CDTF">2022-03-20T17:11:11Z</dcterms:modified>
</cp:coreProperties>
</file>